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3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93" r:id="rId1"/>
    <p:sldMasterId id="2147483707" r:id="rId2"/>
  </p:sldMasterIdLst>
  <p:notesMasterIdLst>
    <p:notesMasterId r:id="rId8"/>
  </p:notesMasterIdLst>
  <p:sldIdLst>
    <p:sldId id="336" r:id="rId3"/>
    <p:sldId id="328" r:id="rId4"/>
    <p:sldId id="329" r:id="rId5"/>
    <p:sldId id="331" r:id="rId6"/>
    <p:sldId id="333" r:id="rId7"/>
  </p:sldIdLst>
  <p:sldSz cx="9144000" cy="5143500" type="screen16x9"/>
  <p:notesSz cx="7010400" cy="9296400"/>
  <p:embeddedFontLst>
    <p:embeddedFont>
      <p:font typeface="Calibri Light" panose="020F0302020204030204" pitchFamily="34" charset="0"/>
      <p:regular r:id="rId9"/>
      <p:italic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ontserrat" panose="020B0604020202020204" charset="0"/>
      <p:regular r:id="rId15"/>
      <p:bold r:id="rId16"/>
      <p:italic r:id="rId17"/>
      <p:boldItalic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43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FF9933"/>
    <a:srgbClr val="008000"/>
    <a:srgbClr val="9999FF"/>
    <a:srgbClr val="9966FF"/>
    <a:srgbClr val="FF00FF"/>
    <a:srgbClr val="CCFF33"/>
    <a:srgbClr val="33CC33"/>
    <a:srgbClr val="CC33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132" autoAdjust="0"/>
    <p:restoredTop sz="94249" autoAdjust="0"/>
  </p:normalViewPr>
  <p:slideViewPr>
    <p:cSldViewPr snapToGrid="0" snapToObjects="1" showGuides="1">
      <p:cViewPr varScale="1">
        <p:scale>
          <a:sx n="154" d="100"/>
          <a:sy n="154" d="100"/>
        </p:scale>
        <p:origin x="870" y="138"/>
      </p:cViewPr>
      <p:guideLst>
        <p:guide orient="horz" pos="1643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file:///D:\FINANCIERA%20-%20PRESPTO\A&#209;O%202022\PAGINA%20WEB%202022\PAGINA%20WEB%20ENERO%202022\GRAFICA%20%20SECCION%203501-01%20ENERO%2031%20DE%202022.xls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065676906111917E-2"/>
          <c:y val="0.84546093551569135"/>
          <c:w val="0.95586864618777612"/>
          <c:h val="0.1365352014507049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solidFill>
          <a:schemeClr val="accent4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DCE!$J$19</c:f>
              <c:strCache>
                <c:ptCount val="1"/>
                <c:pt idx="0">
                  <c:v>GASTOS DE INVERSION </c:v>
                </c:pt>
              </c:strCache>
            </c:strRef>
          </c:tx>
          <c:explosion val="1"/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1.5159848073792739E-2"/>
                  <c:y val="4.4246777870601182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83450895279433"/>
                      <c:h val="7.1205507289872558E-2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-2.4807270754205094E-2"/>
                  <c:y val="-6.00490296718854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6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074291915355399"/>
                      <c:h val="7.1205507289872558E-2"/>
                    </c:manualLayout>
                  </c15:layout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5">
                          <a:lumMod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6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DCE!$K$18:$O$18</c:f>
              <c:strCache>
                <c:ptCount val="5"/>
                <c:pt idx="0">
                  <c:v>APR. VIGENTE</c:v>
                </c:pt>
                <c:pt idx="1">
                  <c:v>COMPROMISOS  </c:v>
                </c:pt>
                <c:pt idx="2">
                  <c:v>OBLIGACIONES     </c:v>
                </c:pt>
                <c:pt idx="3">
                  <c:v>   PAGOS                 </c:v>
                </c:pt>
                <c:pt idx="4">
                  <c:v>APR. SIN COMPROMETER</c:v>
                </c:pt>
              </c:strCache>
            </c:strRef>
          </c:cat>
          <c:val>
            <c:numRef>
              <c:f>DCE!$K$19:$O$19</c:f>
              <c:numCache>
                <c:formatCode>"$"#,##0_);\("$"#,##0\)</c:formatCode>
                <c:ptCount val="5"/>
                <c:pt idx="0">
                  <c:v>9778.7798299999995</c:v>
                </c:pt>
                <c:pt idx="1">
                  <c:v>3892.7976919799999</c:v>
                </c:pt>
                <c:pt idx="2">
                  <c:v>0</c:v>
                </c:pt>
                <c:pt idx="3">
                  <c:v>0</c:v>
                </c:pt>
                <c:pt idx="4">
                  <c:v>5885.9821380200001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9066081396814647E-2"/>
          <c:y val="3.3260241749817274E-2"/>
          <c:w val="0.90702465105535746"/>
          <c:h val="0.8274295809019073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Hoja1!$L$13</c:f>
              <c:strCache>
                <c:ptCount val="1"/>
                <c:pt idx="0">
                  <c:v>VICEMINISTERIO DE COMERCIO EXTERIOR 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accent4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Hoja1!$M$12:$Q$12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Hoja1!$M$13:$Q$13</c:f>
              <c:numCache>
                <c:formatCode>#,##0.00</c:formatCode>
                <c:ptCount val="5"/>
                <c:pt idx="0">
                  <c:v>47074.574829999998</c:v>
                </c:pt>
                <c:pt idx="1">
                  <c:v>5825.3162969799996</c:v>
                </c:pt>
                <c:pt idx="2">
                  <c:v>56.724454999999999</c:v>
                </c:pt>
                <c:pt idx="3">
                  <c:v>56.724454999999999</c:v>
                </c:pt>
                <c:pt idx="4">
                  <c:v>41249.258533020002</c:v>
                </c:pt>
              </c:numCache>
            </c:numRef>
          </c:val>
        </c:ser>
        <c:ser>
          <c:idx val="1"/>
          <c:order val="1"/>
          <c:tx>
            <c:strRef>
              <c:f>Hoja1!$L$14</c:f>
              <c:strCache>
                <c:ptCount val="1"/>
                <c:pt idx="0">
                  <c:v>VICEMINISTERIO DE DESARROLLO EMPRESARIAL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Hoja1!$M$12:$Q$12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Hoja1!$M$14:$Q$14</c:f>
              <c:numCache>
                <c:formatCode>#,##0.00</c:formatCode>
                <c:ptCount val="5"/>
                <c:pt idx="0">
                  <c:v>86513.654842999997</c:v>
                </c:pt>
                <c:pt idx="1">
                  <c:v>15443.444901000001</c:v>
                </c:pt>
                <c:pt idx="2">
                  <c:v>5916.4781160000002</c:v>
                </c:pt>
                <c:pt idx="3">
                  <c:v>5916.4781160000002</c:v>
                </c:pt>
                <c:pt idx="4">
                  <c:v>71070.209942000001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57165648"/>
        <c:axId val="-257168368"/>
      </c:barChart>
      <c:lineChart>
        <c:grouping val="standard"/>
        <c:varyColors val="0"/>
        <c:ser>
          <c:idx val="2"/>
          <c:order val="2"/>
          <c:tx>
            <c:strRef>
              <c:f>Hoja1!$L$15</c:f>
              <c:strCache>
                <c:ptCount val="1"/>
                <c:pt idx="0">
                  <c:v>SECRETARIA GENERAL 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dLbls>
            <c:spPr>
              <a:solidFill>
                <a:srgbClr val="00206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Hoja1!$M$12:$Q$12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Hoja1!$M$15:$Q$15</c:f>
              <c:numCache>
                <c:formatCode>#,##0.00</c:formatCode>
                <c:ptCount val="5"/>
                <c:pt idx="0">
                  <c:v>5000</c:v>
                </c:pt>
                <c:pt idx="1">
                  <c:v>1638.3031249999999</c:v>
                </c:pt>
                <c:pt idx="2">
                  <c:v>4</c:v>
                </c:pt>
                <c:pt idx="3">
                  <c:v>4</c:v>
                </c:pt>
                <c:pt idx="4">
                  <c:v>3361.6968750000001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Hoja1!$L$16</c:f>
              <c:strCache>
                <c:ptCount val="1"/>
                <c:pt idx="0">
                  <c:v>VICEMINISTERIO DE TURISMO</c:v>
                </c:pt>
              </c:strCache>
            </c:strRef>
          </c:tx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dLbls>
            <c:dLbl>
              <c:idx val="1"/>
              <c:layout>
                <c:manualLayout>
                  <c:x val="-2.7818535095656296E-3"/>
                  <c:y val="-4.2331097730827855E-2"/>
                </c:manualLayout>
              </c:layout>
              <c:spPr>
                <a:solidFill>
                  <a:schemeClr val="accent6">
                    <a:lumMod val="50000"/>
                  </a:schemeClr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8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8.0499831172158073E-2"/>
                      <c:h val="3.6238664257263319E-2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3.8945949133918051E-2"/>
                  <c:y val="3.023658340892479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6427608340872894E-2"/>
                  <c:y val="2.72129250680323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2.9209461850438576E-2"/>
                  <c:y val="2.1165608386247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2.6427608340872995E-2"/>
                  <c:y val="2.1165608386247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accent6">
                  <a:lumMod val="50000"/>
                </a:schemeClr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Hoja1!$M$12:$Q$12</c:f>
              <c:strCache>
                <c:ptCount val="5"/>
                <c:pt idx="0">
                  <c:v>APR. VIGENTE</c:v>
                </c:pt>
                <c:pt idx="1">
                  <c:v>COMPROMISO</c:v>
                </c:pt>
                <c:pt idx="2">
                  <c:v>OBLIGACION</c:v>
                </c:pt>
                <c:pt idx="3">
                  <c:v>PAGOS</c:v>
                </c:pt>
                <c:pt idx="4">
                  <c:v>APR. SIN COMPROMETER</c:v>
                </c:pt>
              </c:strCache>
            </c:strRef>
          </c:cat>
          <c:val>
            <c:numRef>
              <c:f>Hoja1!$M$16:$Q$16</c:f>
              <c:numCache>
                <c:formatCode>#,##0.00</c:formatCode>
                <c:ptCount val="5"/>
                <c:pt idx="0">
                  <c:v>121963.977231</c:v>
                </c:pt>
                <c:pt idx="1">
                  <c:v>2121.223939</c:v>
                </c:pt>
                <c:pt idx="2">
                  <c:v>38</c:v>
                </c:pt>
                <c:pt idx="3">
                  <c:v>38</c:v>
                </c:pt>
                <c:pt idx="4">
                  <c:v>119842.75329199999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257165648"/>
        <c:axId val="-257168368"/>
      </c:lineChart>
      <c:catAx>
        <c:axId val="-257165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57168368"/>
        <c:crosses val="autoZero"/>
        <c:auto val="1"/>
        <c:lblAlgn val="ctr"/>
        <c:lblOffset val="100"/>
        <c:noMultiLvlLbl val="0"/>
      </c:catAx>
      <c:valAx>
        <c:axId val="-25716836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-257165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solidFill>
          <a:schemeClr val="accent4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5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2.5091291437735331E-3"/>
          <c:w val="1"/>
          <c:h val="0.99749087085622645"/>
        </c:manualLayout>
      </c:layout>
      <c:pie3DChart>
        <c:varyColors val="1"/>
        <c:ser>
          <c:idx val="0"/>
          <c:order val="0"/>
          <c:tx>
            <c:strRef>
              <c:f>TOTAL!$I$25</c:f>
              <c:strCache>
                <c:ptCount val="1"/>
                <c:pt idx="0">
                  <c:v>GASTOS DE FUNCIONAMIENTO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alpha val="90000"/>
                </a:schemeClr>
              </a:solidFill>
              <a:ln w="19050">
                <a:solidFill>
                  <a:schemeClr val="accent1"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75000"/>
                  </a:schemeClr>
                </a:contourClr>
              </a:sp3d>
            </c:spPr>
          </c:dPt>
          <c:dPt>
            <c:idx val="1"/>
            <c:bubble3D val="0"/>
            <c:spPr>
              <a:solidFill>
                <a:schemeClr val="accent2">
                  <a:alpha val="90000"/>
                </a:schemeClr>
              </a:solidFill>
              <a:ln w="19050">
                <a:solidFill>
                  <a:schemeClr val="accent2">
                    <a:lumMod val="75000"/>
                  </a:schemeClr>
                </a:solidFill>
              </a:ln>
              <a:effectLst>
                <a:innerShdw blurRad="114300">
                  <a:schemeClr val="accent2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2">
                    <a:lumMod val="75000"/>
                  </a:schemeClr>
                </a:contourClr>
              </a:sp3d>
            </c:spPr>
          </c:dPt>
          <c:dPt>
            <c:idx val="2"/>
            <c:bubble3D val="0"/>
            <c:spPr>
              <a:solidFill>
                <a:schemeClr val="accent3">
                  <a:alpha val="90000"/>
                </a:schemeClr>
              </a:solidFill>
              <a:ln w="19050">
                <a:solidFill>
                  <a:schemeClr val="accent3">
                    <a:lumMod val="75000"/>
                  </a:schemeClr>
                </a:solidFill>
              </a:ln>
              <a:effectLst>
                <a:innerShdw blurRad="114300">
                  <a:schemeClr val="accent3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3">
                    <a:lumMod val="75000"/>
                  </a:schemeClr>
                </a:contourClr>
              </a:sp3d>
            </c:spPr>
          </c:dPt>
          <c:dPt>
            <c:idx val="3"/>
            <c:bubble3D val="0"/>
            <c:spPr>
              <a:solidFill>
                <a:schemeClr val="accent4">
                  <a:alpha val="90000"/>
                </a:schemeClr>
              </a:solidFill>
              <a:ln w="19050">
                <a:solidFill>
                  <a:schemeClr val="accent4">
                    <a:lumMod val="75000"/>
                  </a:schemeClr>
                </a:solidFill>
              </a:ln>
              <a:effectLst>
                <a:innerShdw blurRad="114300">
                  <a:schemeClr val="accent4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4">
                    <a:lumMod val="75000"/>
                  </a:schemeClr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alpha val="90000"/>
                </a:schemeClr>
              </a:solidFill>
              <a:ln w="19050">
                <a:solidFill>
                  <a:schemeClr val="accent5">
                    <a:lumMod val="75000"/>
                  </a:schemeClr>
                </a:solidFill>
              </a:ln>
              <a:effectLst>
                <a:innerShdw blurRad="114300">
                  <a:schemeClr val="accent5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5">
                    <a:lumMod val="75000"/>
                  </a:schemeClr>
                </a:contourClr>
              </a:sp3d>
            </c:spPr>
          </c:dPt>
          <c:dPt>
            <c:idx val="5"/>
            <c:bubble3D val="0"/>
            <c:spPr>
              <a:solidFill>
                <a:schemeClr val="accent6">
                  <a:alpha val="90000"/>
                </a:schemeClr>
              </a:solidFill>
              <a:ln w="19050">
                <a:solidFill>
                  <a:schemeClr val="accent6">
                    <a:lumMod val="75000"/>
                  </a:schemeClr>
                </a:solidFill>
              </a:ln>
              <a:effectLst>
                <a:innerShdw blurRad="114300">
                  <a:schemeClr val="accent6"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6">
                    <a:lumMod val="75000"/>
                  </a:schemeClr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  <a:alpha val="90000"/>
                </a:schemeClr>
              </a:solidFill>
              <a:ln w="19050">
                <a:solidFill>
                  <a:schemeClr val="accent1">
                    <a:lumMod val="60000"/>
                    <a:lumMod val="75000"/>
                  </a:schemeClr>
                </a:solidFill>
              </a:ln>
              <a:effectLst>
                <a:innerShdw blurRad="114300">
                  <a:schemeClr val="accent1">
                    <a:lumMod val="60000"/>
                    <a:lumMod val="75000"/>
                  </a:schemeClr>
                </a:innerShdw>
              </a:effectLst>
              <a:scene3d>
                <a:camera prst="orthographicFront"/>
                <a:lightRig rig="threePt" dir="t"/>
              </a:scene3d>
              <a:sp3d contourW="19050" prstMaterial="flat">
                <a:contourClr>
                  <a:schemeClr val="accent1">
                    <a:lumMod val="60000"/>
                    <a:lumMod val="75000"/>
                  </a:schemeClr>
                </a:contourClr>
              </a:sp3d>
            </c:spPr>
          </c:dPt>
          <c:dLbls>
            <c:dLbl>
              <c:idx val="0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/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accent1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2"/>
                  </a:solidFill>
                  <a:round/>
                </a:ln>
                <a:effectLst>
                  <a:outerShdw blurRad="50800" dist="38100" dir="2700000" algn="tl" rotWithShape="0">
                    <a:schemeClr val="accent2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accent2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2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3"/>
                  </a:solidFill>
                  <a:round/>
                </a:ln>
                <a:effectLst>
                  <a:outerShdw blurRad="50800" dist="38100" dir="2700000" algn="tl" rotWithShape="0">
                    <a:schemeClr val="accent3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accent3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6.034804458757885E-2"/>
                  <c:y val="-7.7750476816456263E-2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4"/>
                  </a:solidFill>
                  <a:round/>
                </a:ln>
                <a:effectLst>
                  <a:outerShdw blurRad="50800" dist="38100" dir="2700000" algn="tl" rotWithShape="0">
                    <a:schemeClr val="accent4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accent4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7530367974888726E-3"/>
                  <c:y val="-0.10779376857030236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5"/>
                  </a:solidFill>
                  <a:round/>
                </a:ln>
                <a:effectLst>
                  <a:outerShdw blurRad="50800" dist="38100" dir="2700000" algn="tl" rotWithShape="0">
                    <a:schemeClr val="accent5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accent5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5572425737286411E-3"/>
                  <c:y val="-0.18050960330991095"/>
                </c:manualLayout>
              </c:layout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6"/>
                  </a:solidFill>
                  <a:round/>
                </a:ln>
                <a:effectLst>
                  <a:outerShdw blurRad="50800" dist="38100" dir="2700000" algn="tl" rotWithShape="0">
                    <a:schemeClr val="accent6"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accent6"/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spPr>
                <a:solidFill>
                  <a:schemeClr val="lt1">
                    <a:alpha val="90000"/>
                  </a:schemeClr>
                </a:solidFill>
                <a:ln w="12700" cap="flat" cmpd="sng" algn="ctr">
                  <a:solidFill>
                    <a:schemeClr val="accent1">
                      <a:lumMod val="60000"/>
                    </a:schemeClr>
                  </a:solidFill>
                  <a:round/>
                </a:ln>
                <a:effectLst>
                  <a:outerShdw blurRad="50800" dist="38100" dir="2700000" algn="tl" rotWithShape="0">
                    <a:schemeClr val="accent1">
                      <a:lumMod val="60000"/>
                      <a:lumMod val="75000"/>
                      <a:alpha val="40000"/>
                    </a:schemeClr>
                  </a:outerShdw>
                </a:effectLst>
              </c:spPr>
              <c:txPr>
                <a:bodyPr rot="0" spcFirstLastPara="1" vertOverflow="clip" horzOverflow="clip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0" i="0" u="none" strike="noStrike" kern="1200" baseline="0">
                      <a:solidFill>
                        <a:schemeClr val="accent1">
                          <a:lumMod val="60000"/>
                        </a:schemeClr>
                      </a:solidFill>
                      <a:effectLst/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solidFill>
                <a:prstClr val="white">
                  <a:alpha val="90000"/>
                </a:prstClr>
              </a:solidFill>
              <a:ln w="12700" cap="flat" cmpd="sng" algn="ctr">
                <a:solidFill>
                  <a:srgbClr val="1D9A78"/>
                </a:solidFill>
                <a:round/>
              </a:ln>
              <a:effectLst>
                <a:outerShdw blurRad="50800" dist="38100" dir="2700000" algn="tl" rotWithShape="0">
                  <a:srgbClr val="1D9A78">
                    <a:lumMod val="75000"/>
                    <a:alpha val="40000"/>
                  </a:srgbClr>
                </a:outerShd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700" b="0" i="0" u="none" strike="noStrike" kern="1200" baseline="0">
                    <a:solidFill>
                      <a:schemeClr val="accent1"/>
                    </a:solidFill>
                    <a:effectLst/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>
                  <a:solidFill>
                    <a:schemeClr val="tx1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TOTAL!$J$24:$P$24</c:f>
              <c:strCache>
                <c:ptCount val="7"/>
                <c:pt idx="0">
                  <c:v>APR.  VIGENTE($)</c:v>
                </c:pt>
                <c:pt idx="1">
                  <c:v>BLOQUEOS ($)</c:v>
                </c:pt>
                <c:pt idx="2">
                  <c:v>APR. VIGENTE DESPUES DE BLOQUEOS ($)</c:v>
                </c:pt>
                <c:pt idx="3">
                  <c:v>COMPROMISOS       ($)</c:v>
                </c:pt>
                <c:pt idx="4">
                  <c:v>OBLIGACIONES       ($)</c:v>
                </c:pt>
                <c:pt idx="5">
                  <c:v>   PAGOS                 ($)</c:v>
                </c:pt>
                <c:pt idx="6">
                  <c:v>APR. SIN COMPROMETER ($)</c:v>
                </c:pt>
              </c:strCache>
            </c:strRef>
          </c:cat>
          <c:val>
            <c:numRef>
              <c:f>TOTAL!$J$25:$P$25</c:f>
              <c:numCache>
                <c:formatCode>#,##0.00</c:formatCode>
                <c:ptCount val="7"/>
                <c:pt idx="0">
                  <c:v>384122.39899999998</c:v>
                </c:pt>
                <c:pt idx="1">
                  <c:v>620.27700000000004</c:v>
                </c:pt>
                <c:pt idx="2">
                  <c:v>383502.12199999997</c:v>
                </c:pt>
                <c:pt idx="3">
                  <c:v>48012.253947029996</c:v>
                </c:pt>
                <c:pt idx="4">
                  <c:v>8916.6646299799995</c:v>
                </c:pt>
                <c:pt idx="5">
                  <c:v>8610.5922378600008</c:v>
                </c:pt>
                <c:pt idx="6">
                  <c:v>335489.86805296998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21975340126042472"/>
          <c:y val="8.0656377791933215E-3"/>
        </c:manualLayout>
      </c:layout>
      <c:overlay val="0"/>
      <c:spPr>
        <a:solidFill>
          <a:schemeClr val="accent4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340390582863145"/>
          <c:y val="0.31156415579763758"/>
          <c:w val="0.80500717841370462"/>
          <c:h val="0.54790385505731365"/>
        </c:manualLayout>
      </c:layout>
      <c:pie3DChart>
        <c:varyColors val="1"/>
        <c:ser>
          <c:idx val="0"/>
          <c:order val="0"/>
          <c:tx>
            <c:strRef>
              <c:f>TOTAL!$I$28</c:f>
              <c:strCache>
                <c:ptCount val="1"/>
                <c:pt idx="0">
                  <c:v>SERVICIO DE LA DEUDA PUBLICA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0.14826942773113908"/>
                  <c:y val="-0.2768435229491296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2BB3167-E0D2-4B27-896B-AAADDF12614E}" type="CATEGORYNAME">
                      <a:rPr lang="en-US" sz="700">
                        <a:solidFill>
                          <a:schemeClr val="bg1"/>
                        </a:solidFill>
                      </a:rPr>
                      <a:pPr>
                        <a:defRPr sz="700">
                          <a:solidFill>
                            <a:schemeClr val="bg1"/>
                          </a:solidFill>
                        </a:defRPr>
                      </a:pPr>
                      <a:t>[NOMBRE DE CATEGORÍA]</a:t>
                    </a:fld>
                    <a:r>
                      <a:rPr lang="en-US" sz="700" baseline="0" dirty="0">
                        <a:solidFill>
                          <a:schemeClr val="bg1"/>
                        </a:solidFill>
                      </a:rPr>
                      <a:t>; </a:t>
                    </a:r>
                    <a:fld id="{093190AF-D0A3-4F90-83F4-5BD9F5BE8199}" type="VALUE">
                      <a:rPr lang="en-US" sz="700" baseline="0" smtClean="0">
                        <a:solidFill>
                          <a:schemeClr val="bg1"/>
                        </a:solidFill>
                      </a:rPr>
                      <a:pPr>
                        <a:defRPr sz="700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en-US" sz="700" baseline="0" dirty="0">
                      <a:solidFill>
                        <a:schemeClr val="bg1"/>
                      </a:solidFill>
                    </a:endParaRPr>
                  </a:p>
                </c:rich>
              </c:tx>
              <c:spPr>
                <a:solidFill>
                  <a:schemeClr val="accent1">
                    <a:lumMod val="75000"/>
                  </a:schemeClr>
                </a:solidFill>
                <a:ln w="317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73232767514849"/>
                      <c:h val="0.1418326784210064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22588642950386903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61EFFDA4-8252-49EA-AD03-F5DD2AF1F457}" type="CATEGORYNAME">
                      <a:rPr lang="en-US" sz="70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sz="700" baseline="0" dirty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t>; </a:t>
                    </a:r>
                    <a:fld id="{B51CB9B1-C21A-41E0-A0CA-0277B480E437}" type="VALUE">
                      <a:rPr lang="en-US" sz="700" baseline="0" smtClean="0">
                        <a:solidFill>
                          <a:schemeClr val="accent2">
                            <a:lumMod val="60000"/>
                            <a:lumOff val="4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2">
                              <a:lumMod val="60000"/>
                              <a:lumOff val="40000"/>
                            </a:schemeClr>
                          </a:solidFill>
                        </a:defRPr>
                      </a:pPr>
                      <a:t>[VALOR]</a:t>
                    </a:fld>
                    <a:endParaRPr lang="en-US" sz="700" baseline="0" dirty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</a:endParaRPr>
                  </a:p>
                </c:rich>
              </c:tx>
              <c:spPr>
                <a:noFill/>
                <a:ln w="317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6.5583911253462301E-3"/>
                  <c:y val="6.6108922518260671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85F89A6-D6D6-4185-967D-7DD7FCB89D86}" type="CATEGORYNAME">
                      <a:rPr lang="en-US" sz="70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sz="700" baseline="0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rPr>
                      <a:t>; </a:t>
                    </a:r>
                    <a:fld id="{5AD5A39E-76B2-44CB-873E-71C2AA3E8033}" type="VALUE">
                      <a:rPr lang="en-US" sz="700" baseline="0" smtClean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40000"/>
                              <a:lumOff val="60000"/>
                            </a:schemeClr>
                          </a:solidFill>
                        </a:defRPr>
                      </a:pPr>
                      <a:t>[VALOR]</a:t>
                    </a:fld>
                    <a:endParaRPr lang="en-US" sz="700" baseline="0" dirty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a:endParaRPr>
                  </a:p>
                </c:rich>
              </c:tx>
              <c:spPr>
                <a:noFill/>
                <a:ln w="317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728433670348402"/>
                      <c:h val="0.1621651869372933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2119945289464098"/>
                  <c:y val="-8.594184272410876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4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EA1A5C0-D989-4EE5-8857-54DD16508590}" type="CATEGORYNAME">
                      <a:rPr lang="en-US" sz="70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sz="700" baseline="0" dirty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t>; </a:t>
                    </a:r>
                    <a:fld id="{FB7C65FF-689E-491C-9D3A-445B2087B1F9}" type="VALUE">
                      <a:rPr lang="en-US" sz="700" baseline="0" smtClean="0">
                        <a:solidFill>
                          <a:schemeClr val="accent4">
                            <a:lumMod val="50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4">
                              <a:lumMod val="50000"/>
                            </a:schemeClr>
                          </a:solidFill>
                        </a:defRPr>
                      </a:pPr>
                      <a:t>[VALOR]</a:t>
                    </a:fld>
                    <a:endParaRPr lang="en-US" sz="700" baseline="0" dirty="0">
                      <a:solidFill>
                        <a:schemeClr val="accent4">
                          <a:lumMod val="50000"/>
                        </a:schemeClr>
                      </a:solidFill>
                    </a:endParaRPr>
                  </a:p>
                </c:rich>
              </c:tx>
              <c:spPr>
                <a:noFill/>
                <a:ln w="317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686026131841394"/>
                      <c:h val="0.1817188528071826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24A544D-B99A-41A6-9F7C-0485B7666621}" type="CATEGORYNAME">
                      <a:rPr lang="en-US" sz="70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5">
                              <a:lumMod val="75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sz="700" baseline="0" dirty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t>; </a:t>
                    </a:r>
                    <a:fld id="{88ECB2CF-53D4-4552-89B9-6F22BD261BA5}" type="VALUE">
                      <a:rPr lang="en-US" sz="700" baseline="0" smtClean="0">
                        <a:solidFill>
                          <a:schemeClr val="accent5">
                            <a:lumMod val="75000"/>
                          </a:schemeClr>
                        </a:solidFill>
                      </a:rPr>
                      <a:pPr>
                        <a:defRPr sz="700">
                          <a:solidFill>
                            <a:schemeClr val="accent5">
                              <a:lumMod val="75000"/>
                            </a:schemeClr>
                          </a:solidFill>
                        </a:defRPr>
                      </a:pPr>
                      <a:t>[VALOR]</a:t>
                    </a:fld>
                    <a:endParaRPr lang="en-US" sz="700" baseline="0" dirty="0">
                      <a:solidFill>
                        <a:schemeClr val="accent5">
                          <a:lumMod val="75000"/>
                        </a:schemeClr>
                      </a:solidFill>
                    </a:endParaRPr>
                  </a:p>
                </c:rich>
              </c:tx>
              <c:spPr>
                <a:noFill/>
                <a:ln w="3175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5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 w="3175">
                <a:solidFill>
                  <a:schemeClr val="bg1">
                    <a:lumMod val="50000"/>
                  </a:schemeClr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TOTAL!$J$27:$N$27</c:f>
              <c:strCache>
                <c:ptCount val="5"/>
                <c:pt idx="0">
                  <c:v>APR.  VIGENTE($)</c:v>
                </c:pt>
                <c:pt idx="1">
                  <c:v>COMPROMISOS       ($)</c:v>
                </c:pt>
                <c:pt idx="2">
                  <c:v>OBLIGACIONES 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TOTAL!$J$28:$N$28</c:f>
              <c:numCache>
                <c:formatCode>#,##0.00</c:formatCode>
                <c:ptCount val="5"/>
                <c:pt idx="0">
                  <c:v>569.46199999999999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569.46199999999999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solidFill>
          <a:schemeClr val="accent4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.19785210234160658"/>
          <c:w val="0.98067680714180083"/>
          <c:h val="0.8000995342308429"/>
        </c:manualLayout>
      </c:layout>
      <c:pie3DChart>
        <c:varyColors val="1"/>
        <c:ser>
          <c:idx val="0"/>
          <c:order val="0"/>
          <c:tx>
            <c:strRef>
              <c:f>TOTAL!$I$31</c:f>
              <c:strCache>
                <c:ptCount val="1"/>
                <c:pt idx="0">
                  <c:v>GASTOS DE INVERSION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solidFill>
                  <a:schemeClr val="accent1">
                    <a:lumMod val="75000"/>
                  </a:schemeClr>
                </a:solidFill>
                <a:ln w="3175">
                  <a:solidFill>
                    <a:schemeClr val="accent2">
                      <a:lumMod val="50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103229486332105"/>
                  <c:y val="-5.1716375838075888E-2"/>
                </c:manualLayout>
              </c:layout>
              <c:spPr>
                <a:solidFill>
                  <a:schemeClr val="accent2">
                    <a:lumMod val="75000"/>
                  </a:schemeClr>
                </a:solidFill>
                <a:ln w="31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741405594066017"/>
                      <c:h val="0.11544294839832371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-5.0359627156196712E-2"/>
                  <c:y val="-2.8731445594406102E-2"/>
                </c:manualLayout>
              </c:layout>
              <c:spPr>
                <a:solidFill>
                  <a:schemeClr val="accent4">
                    <a:lumMod val="60000"/>
                    <a:lumOff val="40000"/>
                  </a:schemeClr>
                </a:solidFill>
                <a:ln w="31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7875810818528896E-2"/>
                  <c:y val="-0.22985156475524882"/>
                </c:manualLayout>
              </c:layout>
              <c:spPr>
                <a:solidFill>
                  <a:schemeClr val="accent4">
                    <a:lumMod val="75000"/>
                  </a:schemeClr>
                </a:solidFill>
                <a:ln w="31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>
                <a:solidFill>
                  <a:schemeClr val="accent5">
                    <a:lumMod val="75000"/>
                  </a:schemeClr>
                </a:solidFill>
                <a:ln w="3175">
                  <a:solidFill>
                    <a:schemeClr val="accent5">
                      <a:lumMod val="75000"/>
                    </a:schemeClr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 w="3175">
                <a:solidFill>
                  <a:schemeClr val="accent5">
                    <a:lumMod val="75000"/>
                  </a:schemeClr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7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TOTAL!$J$30:$N$30</c:f>
              <c:strCache>
                <c:ptCount val="5"/>
                <c:pt idx="0">
                  <c:v>APR.  VIGENTE($)</c:v>
                </c:pt>
                <c:pt idx="1">
                  <c:v>COMPROMISOS       ($)</c:v>
                </c:pt>
                <c:pt idx="2">
                  <c:v>OBLIGACIONES 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TOTAL!$J$31:$N$31</c:f>
              <c:numCache>
                <c:formatCode>#,##0.00</c:formatCode>
                <c:ptCount val="5"/>
                <c:pt idx="0">
                  <c:v>260552.20690399999</c:v>
                </c:pt>
                <c:pt idx="1">
                  <c:v>25028.28826198</c:v>
                </c:pt>
                <c:pt idx="2">
                  <c:v>6015.2025709999998</c:v>
                </c:pt>
                <c:pt idx="3">
                  <c:v>6015.2025709999998</c:v>
                </c:pt>
                <c:pt idx="4">
                  <c:v>235523.91864202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800"/>
      </a:pPr>
      <a:endParaRPr lang="es-CO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en-US" sz="1400" dirty="0">
                <a:solidFill>
                  <a:schemeClr val="bg1"/>
                </a:solidFill>
              </a:rPr>
              <a:t>GASTOS DE </a:t>
            </a:r>
            <a:r>
              <a:rPr lang="en-US" sz="1400" dirty="0" smtClean="0">
                <a:solidFill>
                  <a:schemeClr val="bg1"/>
                </a:solidFill>
              </a:rPr>
              <a:t>FUNCIONAMIENTO</a:t>
            </a:r>
            <a:endParaRPr lang="en-US" sz="1400" dirty="0">
              <a:solidFill>
                <a:schemeClr val="bg1"/>
              </a:solidFill>
            </a:endParaRPr>
          </a:p>
        </c:rich>
      </c:tx>
      <c:layout/>
      <c:overlay val="0"/>
      <c:spPr>
        <a:solidFill>
          <a:schemeClr val="accent4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4273979463072604E-2"/>
          <c:y val="0.29360370587929419"/>
          <c:w val="0.80600402125109216"/>
          <c:h val="0.63697474935580267"/>
        </c:manualLayout>
      </c:layout>
      <c:pie3DChart>
        <c:varyColors val="1"/>
        <c:ser>
          <c:idx val="0"/>
          <c:order val="0"/>
          <c:tx>
            <c:strRef>
              <c:f>'gestion '!$G$19</c:f>
              <c:strCache>
                <c:ptCount val="1"/>
                <c:pt idx="0">
                  <c:v>GASTOS DE FUNCIONAMIIENTO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layout>
                <c:manualLayout>
                  <c:x val="-1.2544801982276269E-2"/>
                  <c:y val="-0.1421874171972882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1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23207883667211099"/>
                  <c:y val="-6.3194407643240363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2231181932719362"/>
                  <c:y val="-3.475692420378156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8.781361387593388E-2"/>
                  <c:y val="4.42360853502674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7744622403929783"/>
                      <c:h val="0.11226486517821446"/>
                    </c:manualLayout>
                  </c15:layout>
                </c:ext>
              </c:extLst>
            </c:dLbl>
            <c:dLbl>
              <c:idx val="4"/>
              <c:layout>
                <c:manualLayout>
                  <c:x val="0.10349461635377923"/>
                  <c:y val="-9.00520308916158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5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737241714133596"/>
                      <c:h val="0.11784189605117057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'gestion '!$H$18:$L$18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'!$H$19:$L$19</c:f>
              <c:numCache>
                <c:formatCode>#,##0.00</c:formatCode>
                <c:ptCount val="5"/>
                <c:pt idx="0">
                  <c:v>368029.63699999999</c:v>
                </c:pt>
                <c:pt idx="1">
                  <c:v>46117.741424280001</c:v>
                </c:pt>
                <c:pt idx="2">
                  <c:v>8022.28744207</c:v>
                </c:pt>
                <c:pt idx="3">
                  <c:v>7730.8742209499997</c:v>
                </c:pt>
                <c:pt idx="4">
                  <c:v>321911.89557572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solidFill>
          <a:schemeClr val="accent4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'gestion '!$G$22</c:f>
              <c:strCache>
                <c:ptCount val="1"/>
                <c:pt idx="0">
                  <c:v>GASTOS DE INVERSION 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7320049807024643"/>
                  <c:y val="-3.79166540194888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8369749795329165E-2"/>
                  <c:y val="1.263888467316292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1627034981872012"/>
                  <c:y val="-3.791665401948864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accent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'gestion '!$H$21:$L$21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'!$H$22:$L$22</c:f>
              <c:numCache>
                <c:formatCode>#,##0.00</c:formatCode>
                <c:ptCount val="5"/>
                <c:pt idx="0">
                  <c:v>250773.42707400001</c:v>
                </c:pt>
                <c:pt idx="1">
                  <c:v>21135.490570000002</c:v>
                </c:pt>
                <c:pt idx="2">
                  <c:v>6015.2025709999998</c:v>
                </c:pt>
                <c:pt idx="3">
                  <c:v>6015.2025709999998</c:v>
                </c:pt>
                <c:pt idx="4">
                  <c:v>229637.93650400001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solidFill>
          <a:schemeClr val="accent4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'gestion '!$G$25</c:f>
              <c:strCache>
                <c:ptCount val="1"/>
                <c:pt idx="0">
                  <c:v>Servicio de la Deuda Pública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1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27000" h="127000"/>
                <a:bevelB w="127000" h="127000"/>
              </a:sp3d>
            </c:spPr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accen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-0.18250869926748753"/>
                  <c:y val="-1.41028625035313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accent3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5678428889001209"/>
                      <c:h val="0.13332868420070751"/>
                    </c:manualLayout>
                  </c15:layout>
                </c:ext>
              </c:extLst>
            </c:dLbl>
            <c:dLbl>
              <c:idx val="3"/>
              <c:layout>
                <c:manualLayout>
                  <c:x val="0.28005645232424792"/>
                  <c:y val="-3.666744250918129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74830747091407"/>
                      <c:h val="0.13332868420070751"/>
                    </c:manualLayout>
                  </c15:layout>
                </c:ext>
              </c:extLst>
            </c:dLbl>
            <c:dLbl>
              <c:idx val="4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700" b="1" i="0" u="none" strike="noStrike" kern="1200" spc="0" baseline="0">
                      <a:solidFill>
                        <a:schemeClr val="accent5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'gestion '!$H$24:$L$24</c:f>
              <c:strCache>
                <c:ptCount val="5"/>
                <c:pt idx="0">
                  <c:v>APROPIACIÓN  VIGENTE($)</c:v>
                </c:pt>
                <c:pt idx="1">
                  <c:v>COMPROMISOS ($)</c:v>
                </c:pt>
                <c:pt idx="2">
                  <c:v>OBLIGACIONES      ($)</c:v>
                </c:pt>
                <c:pt idx="3">
                  <c:v>   PAGOS                 ($)</c:v>
                </c:pt>
                <c:pt idx="4">
                  <c:v>APR. SIN COMPROMETER ($)</c:v>
                </c:pt>
              </c:strCache>
            </c:strRef>
          </c:cat>
          <c:val>
            <c:numRef>
              <c:f>'gestion '!$H$25:$L$25</c:f>
              <c:numCache>
                <c:formatCode>#,##0.00</c:formatCode>
                <c:ptCount val="5"/>
                <c:pt idx="0">
                  <c:v>569.46199999999999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569.46199999999999</c:v>
                </c:pt>
              </c:numCache>
            </c:numRef>
          </c:val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700"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1111111111111109E-2"/>
          <c:y val="0.18560185185185185"/>
          <c:w val="0.93888888888888888"/>
          <c:h val="0.2096489501312336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solidFill>
          <a:schemeClr val="accent4">
            <a:lumMod val="50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s-CO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DCE!$J$15</c:f>
              <c:strCache>
                <c:ptCount val="1"/>
                <c:pt idx="0">
                  <c:v>GASTOS DE FUNCIONAMIENTO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</c:dPt>
          <c:dLbls>
            <c:dLbl>
              <c:idx val="0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E211F12-95CF-444C-B22A-4B9529ECE7CE}" type="CATEGORYNAME">
                      <a:rPr lang="en-US" smtClean="0"/>
                      <a:pPr>
                        <a:defRPr sz="700"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baseline="0" smtClean="0"/>
                      <a:t> </a:t>
                    </a:r>
                    <a:fld id="{2F547CA8-5EBB-4ED3-A10B-6C2D30A1D7B2}" type="VALUE">
                      <a:rPr lang="en-US" baseline="0"/>
                      <a:pPr>
                        <a:defRPr sz="700"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[VALOR]</a:t>
                    </a:fld>
                    <a:endParaRPr lang="en-US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66C6812-3B6D-4F01-AD93-0FE421EE907D}" type="CATEGORYNAME">
                      <a:rPr lang="en-US" smtClean="0"/>
                      <a:pPr>
                        <a:defRPr sz="700"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baseline="0" smtClean="0"/>
                      <a:t> </a:t>
                    </a:r>
                    <a:fld id="{8CC1DAA5-D2D7-4D5D-856A-FE0809E1C96C}" type="VALUE">
                      <a:rPr lang="en-US" baseline="0"/>
                      <a:pPr>
                        <a:defRPr sz="700"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[VALOR]</a:t>
                    </a:fld>
                    <a:endParaRPr lang="en-US" baseline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BE62A25-80F7-4058-AF74-B2845841187C}" type="CATEGORYNAME">
                      <a:rPr lang="es-ES" sz="70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700"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s-ES" sz="700" baseline="0" dirty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t> </a:t>
                    </a:r>
                    <a:fld id="{02E2E614-8390-4730-BE0D-2448B38CC452}" type="VALUE">
                      <a:rPr lang="es-ES" sz="700" baseline="0" smtClean="0">
                        <a:solidFill>
                          <a:schemeClr val="bg2">
                            <a:lumMod val="10000"/>
                          </a:schemeClr>
                        </a:solidFill>
                      </a:rPr>
                      <a:pPr>
                        <a:defRPr sz="700"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[VALOR]</a:t>
                    </a:fld>
                    <a:endParaRPr lang="es-ES" sz="700" baseline="0" dirty="0" smtClean="0">
                      <a:solidFill>
                        <a:schemeClr val="bg2">
                          <a:lumMod val="10000"/>
                        </a:schemeClr>
                      </a:solidFill>
                    </a:endParaRP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/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7910447761194031E-2"/>
                  <c:y val="8.533272546105541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29CC71D-E478-4125-9AC1-863F86911C72}" type="CATEGORYNAME">
                      <a:rPr lang="en-US" smtClean="0"/>
                      <a:pPr>
                        <a:defRPr sz="700"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 smtClean="0"/>
                      <a:t> </a:t>
                    </a:r>
                    <a:fld id="{7F872689-73BE-468F-BD12-FABACB561478}" type="VALUE">
                      <a:rPr lang="en-US" baseline="0"/>
                      <a:pPr>
                        <a:defRPr sz="700"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[VALOR]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3.8805968044371419E-2"/>
                  <c:y val="2.84442418203518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9251675-6871-479A-A1AE-1DFC0D716633}" type="CATEGORYNAME">
                      <a:rPr lang="en-US" smtClean="0"/>
                      <a:pPr>
                        <a:defRPr sz="700"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 smtClean="0"/>
                      <a:t> </a:t>
                    </a:r>
                    <a:fld id="{ADEE4D08-BB8B-4E43-A352-B34D7375295D}" type="VALUE">
                      <a:rPr lang="en-US" baseline="0"/>
                      <a:pPr>
                        <a:defRPr sz="700"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[VALOR]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6023876830678851"/>
                      <c:h val="6.470209339774557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-0.1059701439915256"/>
                  <c:y val="-2.84442418203518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89FFAE6-A621-44A2-B29D-631E3AA05CBA}" type="CATEGORYNAME">
                      <a:rPr lang="en-US" smtClean="0"/>
                      <a:pPr>
                        <a:defRPr sz="700"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 smtClean="0"/>
                      <a:t> </a:t>
                    </a:r>
                    <a:fld id="{8ED4A377-9D9F-4907-9F41-177CD4E47BBD}" type="VALUE">
                      <a:rPr lang="en-US" baseline="0" dirty="0"/>
                      <a:pPr>
                        <a:defRPr sz="700"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[VALOR]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462683402824441"/>
                      <c:h val="6.470209339774557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6"/>
              <c:layout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700" b="1" i="0" u="none" strike="noStrike" kern="1200" spc="0" baseline="0">
                        <a:solidFill>
                          <a:schemeClr val="bg2">
                            <a:lumMod val="10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784B0C3-03A3-46EB-92B6-62CEF7AB93BC}" type="CATEGORYNAME">
                      <a:rPr lang="en-US" smtClean="0"/>
                      <a:pPr>
                        <a:defRPr sz="700"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[NOMBRE DE CATEGORÍA]</a:t>
                    </a:fld>
                    <a:r>
                      <a:rPr lang="en-US" baseline="0" dirty="0" smtClean="0"/>
                      <a:t> </a:t>
                    </a:r>
                    <a:fld id="{0080E72A-CBDA-46BA-A65A-892C68798613}" type="VALUE">
                      <a:rPr lang="en-US" baseline="0" smtClean="0"/>
                      <a:pPr>
                        <a:defRPr sz="700">
                          <a:solidFill>
                            <a:schemeClr val="bg2">
                              <a:lumMod val="10000"/>
                            </a:schemeClr>
                          </a:solidFill>
                        </a:defRPr>
                      </a:pPr>
                      <a:t>[VALOR]</a:t>
                    </a:fld>
                    <a:endParaRPr lang="en-US" baseline="0" dirty="0" smtClean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700" b="1" i="0" u="none" strike="noStrike" kern="1200" spc="0" baseline="0">
                      <a:solidFill>
                        <a:schemeClr val="bg2">
                          <a:lumMod val="1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700" b="1" i="0" u="none" strike="noStrike" kern="1200" spc="0" baseline="0">
                    <a:solidFill>
                      <a:schemeClr val="bg2">
                        <a:lumMod val="1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DCE!$K$14:$Q$14</c:f>
              <c:strCache>
                <c:ptCount val="7"/>
                <c:pt idx="0">
                  <c:v>APR.  VIGENTE</c:v>
                </c:pt>
                <c:pt idx="1">
                  <c:v>BLOQUEOS </c:v>
                </c:pt>
                <c:pt idx="2">
                  <c:v>APR. VIGENTE DESPUES DE BLOQUEOS</c:v>
                </c:pt>
                <c:pt idx="3">
                  <c:v>COMPROMISOS  </c:v>
                </c:pt>
                <c:pt idx="4">
                  <c:v>OBLIGACIONES     </c:v>
                </c:pt>
                <c:pt idx="5">
                  <c:v>   PAGOS                 </c:v>
                </c:pt>
                <c:pt idx="6">
                  <c:v>APR. SIN COMPROMETER</c:v>
                </c:pt>
              </c:strCache>
            </c:strRef>
          </c:cat>
          <c:val>
            <c:numRef>
              <c:f>DCE!$K$15:$Q$15</c:f>
              <c:numCache>
                <c:formatCode>"$"#,##0_);\("$"#,##0\)</c:formatCode>
                <c:ptCount val="7"/>
                <c:pt idx="0">
                  <c:v>16092.762000000001</c:v>
                </c:pt>
                <c:pt idx="1">
                  <c:v>620.27700000000004</c:v>
                </c:pt>
                <c:pt idx="2">
                  <c:v>15472.485000000001</c:v>
                </c:pt>
                <c:pt idx="3">
                  <c:v>1894.51252275</c:v>
                </c:pt>
                <c:pt idx="4">
                  <c:v>894.37718790999998</c:v>
                </c:pt>
                <c:pt idx="5">
                  <c:v>879.71801690999996</c:v>
                </c:pt>
                <c:pt idx="6">
                  <c:v>13577.972477249999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2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3">
  <cs:axisTitle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587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8100" tIns="19050" rIns="38100" bIns="19050" anchor="ctr" anchorCtr="1">
      <a:spAutoFit/>
    </cs:bodyPr>
  </cs:dataLabel>
  <cs:dataLabelCallout>
    <cs:lnRef idx="0">
      <cs:styleClr val="auto"/>
    </cs:lnRef>
    <cs:fillRef idx="0"/>
    <cs:effectRef idx="0">
      <cs:styleClr val="auto"/>
    </cs:effectRef>
    <cs:fontRef idx="minor">
      <cs:styleClr val="auto"/>
    </cs:fontRef>
    <cs:spPr>
      <a:solidFill>
        <a:schemeClr val="lt1">
          <a:alpha val="90000"/>
        </a:schemeClr>
      </a:solidFill>
      <a:ln w="12700" cap="flat" cmpd="sng" algn="ctr">
        <a:solidFill>
          <a:schemeClr val="phClr"/>
        </a:solidFill>
        <a:round/>
      </a:ln>
      <a:effectLst>
        <a:outerShdw blurRad="50800" dist="38100" dir="2700000" algn="tl" rotWithShape="0">
          <a:schemeClr val="phClr">
            <a:lumMod val="75000"/>
            <a:alpha val="40000"/>
          </a:schemeClr>
        </a:outerShdw>
      </a:effectLst>
    </cs:spPr>
    <cs:defRPr sz="1330" b="0" i="0" u="none" strike="noStrike" kern="1200" baseline="0">
      <a:effectLst/>
    </cs:defRPr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>
          <a:alpha val="70000"/>
        </a:schemeClr>
      </a:solidFill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tx1"/>
    </cs:fontRef>
    <cs:spPr>
      <a:solidFill>
        <a:schemeClr val="phClr">
          <a:alpha val="90000"/>
        </a:schemeClr>
      </a:solidFill>
      <a:ln w="19050">
        <a:solidFill>
          <a:schemeClr val="phClr">
            <a:lumMod val="75000"/>
          </a:schemeClr>
        </a:solidFill>
      </a:ln>
      <a:effectLst>
        <a:innerShdw blurRad="114300">
          <a:schemeClr val="phClr">
            <a:lumMod val="75000"/>
          </a:schemeClr>
        </a:innerShdw>
      </a:effectLst>
      <a:scene3d>
        <a:camera prst="orthographicFront"/>
        <a:lightRig rig="threePt" dir="t"/>
      </a:scene3d>
      <a:sp3d contourW="19050" prstMaterial="flat">
        <a:contourClr>
          <a:schemeClr val="accent4">
            <a:lumMod val="75000"/>
          </a:schemeClr>
        </a:contourClr>
      </a:sp3d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50000"/>
        <a:lumOff val="50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200" b="1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587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01040" y="4415791"/>
            <a:ext cx="5608320" cy="4183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343769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60977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03016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83719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Google Shape;328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919041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771673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1955076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325873467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5655690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569242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1031737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3322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014422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143412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579773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220656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3630356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51389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dirty="0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3/02/2022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="" xmlns:a16="http://schemas.microsoft.com/office/drawing/2014/main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4446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50731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12345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9"/>
          <p:cNvSpPr/>
          <p:nvPr/>
        </p:nvSpPr>
        <p:spPr>
          <a:xfrm rot="5400000">
            <a:off x="8234561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2" name="Google Shape;102;p9"/>
          <p:cNvSpPr/>
          <p:nvPr/>
        </p:nvSpPr>
        <p:spPr>
          <a:xfrm rot="10800000" flipH="1">
            <a:off x="7937900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3" name="Google Shape;103;p9"/>
          <p:cNvSpPr/>
          <p:nvPr/>
        </p:nvSpPr>
        <p:spPr>
          <a:xfrm rot="-5400000" flipH="1">
            <a:off x="292350" y="4139455"/>
            <a:ext cx="617100" cy="1201800"/>
          </a:xfrm>
          <a:prstGeom prst="parallelogram">
            <a:avLst>
              <a:gd name="adj" fmla="val 10943"/>
            </a:avLst>
          </a:prstGeom>
          <a:gradFill>
            <a:gsLst>
              <a:gs pos="0">
                <a:schemeClr val="accent1"/>
              </a:gs>
              <a:gs pos="29000">
                <a:schemeClr val="accent2"/>
              </a:gs>
              <a:gs pos="100000">
                <a:schemeClr val="accent3"/>
              </a:gs>
            </a:gsLst>
            <a:lin ang="54007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4" name="Google Shape;104;p9"/>
          <p:cNvSpPr/>
          <p:nvPr/>
        </p:nvSpPr>
        <p:spPr>
          <a:xfrm rot="10800000">
            <a:off x="278211" y="4795467"/>
            <a:ext cx="927900" cy="188100"/>
          </a:xfrm>
          <a:prstGeom prst="rtTriangle">
            <a:avLst/>
          </a:prstGeom>
          <a:gradFill>
            <a:gsLst>
              <a:gs pos="0">
                <a:schemeClr val="accent1"/>
              </a:gs>
              <a:gs pos="47000">
                <a:schemeClr val="accent1"/>
              </a:gs>
              <a:gs pos="100000">
                <a:schemeClr val="accent2"/>
              </a:gs>
            </a:gsLst>
            <a:lin ang="59999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5" name="Google Shape;105;p9"/>
          <p:cNvSpPr/>
          <p:nvPr/>
        </p:nvSpPr>
        <p:spPr>
          <a:xfrm rot="10800000" flipH="1">
            <a:off x="281975" y="4232425"/>
            <a:ext cx="8580000" cy="5655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06" name="Google Shape;106;p9"/>
          <p:cNvSpPr txBox="1">
            <a:spLocks noGrp="1"/>
          </p:cNvSpPr>
          <p:nvPr>
            <p:ph type="body" idx="1"/>
          </p:nvPr>
        </p:nvSpPr>
        <p:spPr>
          <a:xfrm>
            <a:off x="282000" y="4232425"/>
            <a:ext cx="8580000" cy="565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>
            <a:endParaRPr/>
          </a:p>
        </p:txBody>
      </p:sp>
      <p:sp>
        <p:nvSpPr>
          <p:cNvPr id="107" name="Google Shape;107;p9"/>
          <p:cNvSpPr txBox="1">
            <a:spLocks noGrp="1"/>
          </p:cNvSpPr>
          <p:nvPr>
            <p:ph type="sldNum" idx="12"/>
          </p:nvPr>
        </p:nvSpPr>
        <p:spPr>
          <a:xfrm>
            <a:off x="4327150" y="4797925"/>
            <a:ext cx="485400" cy="345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buNone/>
              <a:defRPr>
                <a:solidFill>
                  <a:schemeClr val="accent2"/>
                </a:solidFill>
              </a:defRPr>
            </a:lvl1pPr>
            <a:lvl2pPr lvl="1" algn="ctr">
              <a:buNone/>
              <a:defRPr>
                <a:solidFill>
                  <a:schemeClr val="accent2"/>
                </a:solidFill>
              </a:defRPr>
            </a:lvl2pPr>
            <a:lvl3pPr lvl="2" algn="ctr">
              <a:buNone/>
              <a:defRPr>
                <a:solidFill>
                  <a:schemeClr val="accent2"/>
                </a:solidFill>
              </a:defRPr>
            </a:lvl3pPr>
            <a:lvl4pPr lvl="3" algn="ctr">
              <a:buNone/>
              <a:defRPr>
                <a:solidFill>
                  <a:schemeClr val="accent2"/>
                </a:solidFill>
              </a:defRPr>
            </a:lvl4pPr>
            <a:lvl5pPr lvl="4" algn="ctr">
              <a:buNone/>
              <a:defRPr>
                <a:solidFill>
                  <a:schemeClr val="accent2"/>
                </a:solidFill>
              </a:defRPr>
            </a:lvl5pPr>
            <a:lvl6pPr lvl="5" algn="ctr">
              <a:buNone/>
              <a:defRPr>
                <a:solidFill>
                  <a:schemeClr val="accent2"/>
                </a:solidFill>
              </a:defRPr>
            </a:lvl6pPr>
            <a:lvl7pPr lvl="6" algn="ctr">
              <a:buNone/>
              <a:defRPr>
                <a:solidFill>
                  <a:schemeClr val="accent2"/>
                </a:solidFill>
              </a:defRPr>
            </a:lvl7pPr>
            <a:lvl8pPr lvl="7" algn="ctr">
              <a:buNone/>
              <a:defRPr>
                <a:solidFill>
                  <a:schemeClr val="accent2"/>
                </a:solidFill>
              </a:defRPr>
            </a:lvl8pPr>
            <a:lvl9pPr lvl="8" algn="ctr">
              <a:buNone/>
              <a:defRPr>
                <a:solidFill>
                  <a:schemeClr val="accent2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8BC145"/>
                </a:solidFill>
              </a:rPr>
              <a:pPr/>
              <a:t>‹Nº›</a:t>
            </a:fld>
            <a:endParaRPr dirty="0">
              <a:solidFill>
                <a:srgbClr val="8BC14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418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gradFill>
          <a:gsLst>
            <a:gs pos="0">
              <a:srgbClr val="4F5876"/>
            </a:gs>
            <a:gs pos="100000">
              <a:srgbClr val="1D1F25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 rot="10800000">
            <a:off x="6904227" y="249339"/>
            <a:ext cx="2034302" cy="2271600"/>
            <a:chOff x="208025" y="2621275"/>
            <a:chExt cx="2034302" cy="2271600"/>
          </a:xfrm>
        </p:grpSpPr>
        <p:sp>
          <p:nvSpPr>
            <p:cNvPr id="11" name="Google Shape;11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2" name="Google Shape;12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grpSp>
        <p:nvGrpSpPr>
          <p:cNvPr id="13" name="Google Shape;13;p2"/>
          <p:cNvGrpSpPr/>
          <p:nvPr/>
        </p:nvGrpSpPr>
        <p:grpSpPr>
          <a:xfrm>
            <a:off x="208025" y="2621275"/>
            <a:ext cx="2034302" cy="2271600"/>
            <a:chOff x="208025" y="2621275"/>
            <a:chExt cx="2034302" cy="2271600"/>
          </a:xfrm>
        </p:grpSpPr>
        <p:sp>
          <p:nvSpPr>
            <p:cNvPr id="14" name="Google Shape;14;p2"/>
            <p:cNvSpPr/>
            <p:nvPr/>
          </p:nvSpPr>
          <p:spPr>
            <a:xfrm rot="-5400000" flipH="1">
              <a:off x="89375" y="2739925"/>
              <a:ext cx="2271600" cy="2034300"/>
            </a:xfrm>
            <a:prstGeom prst="parallelogram">
              <a:avLst>
                <a:gd name="adj" fmla="val 22770"/>
              </a:avLst>
            </a:prstGeom>
            <a:gradFill>
              <a:gsLst>
                <a:gs pos="0">
                  <a:schemeClr val="accent1"/>
                </a:gs>
                <a:gs pos="29000">
                  <a:schemeClr val="accent2"/>
                </a:gs>
                <a:gs pos="100000">
                  <a:schemeClr val="accent3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617527" y="4047646"/>
              <a:ext cx="1624800" cy="380700"/>
            </a:xfrm>
            <a:prstGeom prst="rtTriangle">
              <a:avLst/>
            </a:pr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9999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/>
            </a:p>
          </p:txBody>
        </p:sp>
      </p:grpSp>
      <p:sp>
        <p:nvSpPr>
          <p:cNvPr id="16" name="Google Shape;16;p2"/>
          <p:cNvSpPr/>
          <p:nvPr/>
        </p:nvSpPr>
        <p:spPr>
          <a:xfrm rot="10800000" flipH="1">
            <a:off x="624300" y="1092075"/>
            <a:ext cx="7895400" cy="2959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2"/>
              </a:gs>
            </a:gsLst>
            <a:lin ang="5400012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101000" y="1738825"/>
            <a:ext cx="6942000" cy="1665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57776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910282730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53463597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99843149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11420473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3094128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045013463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78EB8-E814-485E-BB82-2F87DC10C226}" type="datetimeFigureOut">
              <a:rPr lang="es-CO" smtClean="0"/>
              <a:t>3/02/2022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56056-2B0F-4D01-8C0D-25C02B6CF5CE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xmlns="" id="{01D9FA8A-2A82-4357-B9D5-0976E85B47B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731950" y="4860857"/>
            <a:ext cx="1375954" cy="243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876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541374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  <p:sldLayoutId id="2147483706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000000-1234-1234-1234-12341234123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5467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92221" y="1498060"/>
            <a:ext cx="7266562" cy="1731524"/>
          </a:xfrm>
          <a:solidFill>
            <a:schemeClr val="accent4">
              <a:lumMod val="50000"/>
            </a:schemeClr>
          </a:solidFill>
          <a:ln w="76200">
            <a:solidFill>
              <a:schemeClr val="bg1"/>
            </a:solidFill>
          </a:ln>
        </p:spPr>
        <p:txBody>
          <a:bodyPr/>
          <a:lstStyle/>
          <a:p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SECCIÓN 3501 - MINISTERIO DE COMERCIO INDUSTRIA Y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TURISMO</a:t>
            </a:r>
            <a:r>
              <a:rPr lang="es-CO" sz="16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 </a:t>
            </a:r>
            <a:r>
              <a:rPr lang="es-CO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PRESUPUESTAL </a:t>
            </a: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ACUMULADA</a:t>
            </a: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b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ENERO 31 DE 2022</a:t>
            </a:r>
            <a:br>
              <a:rPr lang="es-CO" sz="1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1200" dirty="0"/>
              <a:t/>
            </a:r>
            <a:br>
              <a:rPr lang="es-CO" sz="1200" dirty="0"/>
            </a:br>
            <a:endParaRPr lang="es-CO" sz="1200" dirty="0"/>
          </a:p>
        </p:txBody>
      </p:sp>
      <p:sp>
        <p:nvSpPr>
          <p:cNvPr id="3" name="Rectángulo 2"/>
          <p:cNvSpPr/>
          <p:nvPr/>
        </p:nvSpPr>
        <p:spPr>
          <a:xfrm>
            <a:off x="1079770" y="2791839"/>
            <a:ext cx="7033098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O" dirty="0" smtClean="0"/>
              <a:t>        COMPROMETIDO    11,33%                  -         OBLIGADO  2,32%</a:t>
            </a:r>
            <a:endParaRPr lang="es-CO" dirty="0"/>
          </a:p>
        </p:txBody>
      </p:sp>
      <p:pic>
        <p:nvPicPr>
          <p:cNvPr id="5" name="Imagen 4" descr="cid:A1151BFF-0E8C-41C0-A184-8A0FA5990D68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12460" cy="6128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677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232425"/>
            <a:ext cx="9144000" cy="565500"/>
          </a:xfrm>
          <a:solidFill>
            <a:schemeClr val="accent4">
              <a:lumMod val="50000"/>
            </a:schemeClr>
          </a:solidFill>
          <a:ln w="28575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lvl="0"/>
            <a:r>
              <a:rPr lang="es-CO" sz="1400" dirty="0" smtClean="0">
                <a:solidFill>
                  <a:schemeClr val="bg1"/>
                </a:solidFill>
              </a:rPr>
              <a:t>GRAFICA EJECUCIÓN PRESUPUESTAL ACUMULADA </a:t>
            </a:r>
          </a:p>
          <a:p>
            <a:pPr lvl="0"/>
            <a:r>
              <a:rPr lang="es-CO" sz="1400" dirty="0" smtClean="0">
                <a:solidFill>
                  <a:schemeClr val="bg1"/>
                </a:solidFill>
              </a:rPr>
              <a:t>SECCIÓN 3501 MINCOMERCIO CON CORTE AL 31 DE ENERO DE 2022</a:t>
            </a:r>
          </a:p>
        </p:txBody>
      </p:sp>
      <p:sp>
        <p:nvSpPr>
          <p:cNvPr id="3" name="Rectángulo 2"/>
          <p:cNvSpPr/>
          <p:nvPr/>
        </p:nvSpPr>
        <p:spPr>
          <a:xfrm flipH="1">
            <a:off x="1306286" y="4797925"/>
            <a:ext cx="1592424" cy="1892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7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20608721"/>
              </p:ext>
            </p:extLst>
          </p:nvPr>
        </p:nvGraphicFramePr>
        <p:xfrm>
          <a:off x="285750" y="203200"/>
          <a:ext cx="3920490" cy="31131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532540"/>
              </p:ext>
            </p:extLst>
          </p:nvPr>
        </p:nvGraphicFramePr>
        <p:xfrm>
          <a:off x="1" y="0"/>
          <a:ext cx="5101720" cy="42324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6316267"/>
              </p:ext>
            </p:extLst>
          </p:nvPr>
        </p:nvGraphicFramePr>
        <p:xfrm>
          <a:off x="5393095" y="88782"/>
          <a:ext cx="3683160" cy="1926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908072"/>
              </p:ext>
            </p:extLst>
          </p:nvPr>
        </p:nvGraphicFramePr>
        <p:xfrm>
          <a:off x="5101721" y="2022304"/>
          <a:ext cx="3974533" cy="221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91306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0" y="4019342"/>
            <a:ext cx="9144000" cy="778584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dirty="0" smtClean="0">
                <a:solidFill>
                  <a:schemeClr val="bg1"/>
                </a:solidFill>
              </a:rPr>
              <a:t>                                                                                                                                                                                                                </a:t>
            </a:r>
            <a:r>
              <a:rPr lang="es-CO" sz="1400" dirty="0" smtClean="0">
                <a:solidFill>
                  <a:schemeClr val="bg1"/>
                </a:solidFill>
              </a:rPr>
              <a:t>GRÁFICA </a:t>
            </a:r>
            <a:r>
              <a:rPr lang="es-CO" sz="1400" dirty="0">
                <a:solidFill>
                  <a:schemeClr val="bg1"/>
                </a:solidFill>
              </a:rPr>
              <a:t>EJECUCIÓN PRESUPUESTAL ACUMULADA    </a:t>
            </a:r>
            <a:endParaRPr lang="es-CO" sz="1400" dirty="0" smtClean="0">
              <a:solidFill>
                <a:schemeClr val="bg1"/>
              </a:solidFill>
            </a:endParaRP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UNIDAD </a:t>
            </a:r>
            <a:r>
              <a:rPr lang="es-CO" sz="1400" dirty="0">
                <a:solidFill>
                  <a:schemeClr val="bg1"/>
                </a:solidFill>
              </a:rPr>
              <a:t>EJECUTORA 3501-01 GESTIÓN GENERAL CON CORTE </a:t>
            </a:r>
            <a:r>
              <a:rPr lang="es-CO" sz="1400" dirty="0" smtClean="0">
                <a:solidFill>
                  <a:schemeClr val="bg1"/>
                </a:solidFill>
              </a:rPr>
              <a:t>AL 31 DE ENERO DE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400" dirty="0"/>
          </a:p>
        </p:txBody>
      </p:sp>
      <p:sp>
        <p:nvSpPr>
          <p:cNvPr id="4" name="Rectángulo 3"/>
          <p:cNvSpPr/>
          <p:nvPr/>
        </p:nvSpPr>
        <p:spPr>
          <a:xfrm flipH="1">
            <a:off x="1206757" y="4771145"/>
            <a:ext cx="1648410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Montserrat" panose="020B0604020202020204" charset="0"/>
              </a:rPr>
              <a:t>Cifras en millones de pesos</a:t>
            </a:r>
          </a:p>
        </p:txBody>
      </p:sp>
      <p:graphicFrame>
        <p:nvGraphicFramePr>
          <p:cNvPr id="5" name="Gráfico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6562208"/>
              </p:ext>
            </p:extLst>
          </p:nvPr>
        </p:nvGraphicFramePr>
        <p:xfrm>
          <a:off x="0" y="-1"/>
          <a:ext cx="4483100" cy="4019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743383"/>
              </p:ext>
            </p:extLst>
          </p:nvPr>
        </p:nvGraphicFramePr>
        <p:xfrm>
          <a:off x="4931453" y="1936006"/>
          <a:ext cx="4212547" cy="20833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9039697"/>
              </p:ext>
            </p:extLst>
          </p:nvPr>
        </p:nvGraphicFramePr>
        <p:xfrm>
          <a:off x="5417032" y="-50449"/>
          <a:ext cx="3518863" cy="1854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501493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9"/>
          <p:cNvSpPr txBox="1">
            <a:spLocks noGrp="1"/>
          </p:cNvSpPr>
          <p:nvPr>
            <p:ph type="body" idx="1"/>
          </p:nvPr>
        </p:nvSpPr>
        <p:spPr>
          <a:xfrm>
            <a:off x="282000" y="4018384"/>
            <a:ext cx="8580000" cy="779541"/>
          </a:xfrm>
          <a:prstGeom prst="rect">
            <a:avLst/>
          </a:prstGeom>
          <a:solidFill>
            <a:schemeClr val="accent4">
              <a:lumMod val="50000"/>
            </a:schemeClr>
          </a:solidFill>
          <a:ln w="38100">
            <a:solidFill>
              <a:schemeClr val="bg1">
                <a:lumMod val="85000"/>
              </a:schemeClr>
            </a:solidFill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indent="0"/>
            <a:r>
              <a:rPr lang="es-CO" sz="1400" dirty="0">
                <a:solidFill>
                  <a:schemeClr val="bg1"/>
                </a:solidFill>
              </a:rPr>
              <a:t>GRÁFICA EJECUCIÓN PRESUPUESTAL ACUMULADA                                                                                                                           UNIDAD EJECUTORA </a:t>
            </a:r>
            <a:r>
              <a:rPr lang="es-CO" sz="1400" dirty="0" smtClean="0">
                <a:solidFill>
                  <a:schemeClr val="bg1"/>
                </a:solidFill>
              </a:rPr>
              <a:t>3501-02 DIRECCIÓN DE COMERCIO EXTERIOR 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31 DE ENERO DE 2022</a:t>
            </a:r>
            <a:endParaRPr lang="es-CO" sz="1400" dirty="0">
              <a:solidFill>
                <a:schemeClr val="bg1"/>
              </a:solidFill>
            </a:endParaRPr>
          </a:p>
          <a:p>
            <a:pPr marL="0" lvl="0" indent="0"/>
            <a:endParaRPr sz="1200" dirty="0"/>
          </a:p>
        </p:txBody>
      </p:sp>
      <p:sp>
        <p:nvSpPr>
          <p:cNvPr id="2" name="Rectángulo 1"/>
          <p:cNvSpPr/>
          <p:nvPr/>
        </p:nvSpPr>
        <p:spPr>
          <a:xfrm>
            <a:off x="1219199" y="4797925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01507537"/>
              </p:ext>
            </p:extLst>
          </p:nvPr>
        </p:nvGraphicFramePr>
        <p:xfrm>
          <a:off x="0" y="213339"/>
          <a:ext cx="4308661" cy="36224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498803"/>
              </p:ext>
            </p:extLst>
          </p:nvPr>
        </p:nvGraphicFramePr>
        <p:xfrm>
          <a:off x="-1" y="0"/>
          <a:ext cx="4254501" cy="3943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9039043"/>
              </p:ext>
            </p:extLst>
          </p:nvPr>
        </p:nvGraphicFramePr>
        <p:xfrm>
          <a:off x="4254500" y="105747"/>
          <a:ext cx="3962400" cy="38376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4904485"/>
              </p:ext>
            </p:extLst>
          </p:nvPr>
        </p:nvGraphicFramePr>
        <p:xfrm>
          <a:off x="4254500" y="-1"/>
          <a:ext cx="4889500" cy="40183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2089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exto 1"/>
          <p:cNvSpPr>
            <a:spLocks noGrp="1"/>
          </p:cNvSpPr>
          <p:nvPr>
            <p:ph type="body" idx="1"/>
          </p:nvPr>
        </p:nvSpPr>
        <p:spPr>
          <a:xfrm>
            <a:off x="-27578" y="4200211"/>
            <a:ext cx="9171578" cy="699279"/>
          </a:xfrm>
          <a:solidFill>
            <a:schemeClr val="accent4">
              <a:lumMod val="50000"/>
            </a:schemeClr>
          </a:solidFill>
          <a:ln w="38100">
            <a:solidFill>
              <a:schemeClr val="bg1">
                <a:lumMod val="95000"/>
              </a:schemeClr>
            </a:solidFill>
          </a:ln>
        </p:spPr>
        <p:txBody>
          <a:bodyPr/>
          <a:lstStyle/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GRÀFICA EJECUCIÒN PRESUPUESTAL ACUMULADA </a:t>
            </a:r>
          </a:p>
          <a:p>
            <a:pPr marL="0" indent="0"/>
            <a:r>
              <a:rPr lang="es-CO" sz="1400" dirty="0" smtClean="0">
                <a:solidFill>
                  <a:schemeClr val="bg1"/>
                </a:solidFill>
              </a:rPr>
              <a:t>GASTOS DE INVERSIÒN </a:t>
            </a:r>
            <a:r>
              <a:rPr lang="es-CO" sz="1400" dirty="0">
                <a:solidFill>
                  <a:schemeClr val="bg1"/>
                </a:solidFill>
              </a:rPr>
              <a:t>CON CORTE AL </a:t>
            </a:r>
            <a:r>
              <a:rPr lang="es-CO" sz="1400" dirty="0" smtClean="0">
                <a:solidFill>
                  <a:schemeClr val="bg1"/>
                </a:solidFill>
              </a:rPr>
              <a:t> 31 DE ENERO DE 2022</a:t>
            </a:r>
            <a:endParaRPr lang="es-CO" sz="1400" dirty="0">
              <a:solidFill>
                <a:schemeClr val="bg1"/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3397" y="4899491"/>
            <a:ext cx="1828801" cy="2031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800"/>
              </a:spcBef>
              <a:buSzPts val="1100"/>
            </a:pPr>
            <a:r>
              <a:rPr lang="es-CO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Cifras en millones de pesos</a:t>
            </a: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1194586"/>
              </p:ext>
            </p:extLst>
          </p:nvPr>
        </p:nvGraphicFramePr>
        <p:xfrm>
          <a:off x="13397" y="1"/>
          <a:ext cx="9130603" cy="42002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982735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5780</TotalTime>
  <Words>258</Words>
  <Application>Microsoft Office PowerPoint</Application>
  <PresentationFormat>Presentación en pantalla (16:9)</PresentationFormat>
  <Paragraphs>69</Paragraphs>
  <Slides>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Calibri Light</vt:lpstr>
      <vt:lpstr>Calibri</vt:lpstr>
      <vt:lpstr>Montserrat</vt:lpstr>
      <vt:lpstr>Office Theme</vt:lpstr>
      <vt:lpstr>1_Office Theme</vt:lpstr>
      <vt:lpstr>SECCIÓN 3501 - MINISTERIO DE COMERCIO INDUSTRIA Y TURISMO                          EJECUCIÓN  PRESUPUESTAL  ACUMULADA   ENERO 31 DE 2022    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Mario Alexander Reina Carrillo - Cont</dc:creator>
  <cp:lastModifiedBy>Maria del Carmen Moreno Moscoso</cp:lastModifiedBy>
  <cp:revision>832</cp:revision>
  <cp:lastPrinted>2022-02-03T14:28:19Z</cp:lastPrinted>
  <dcterms:modified xsi:type="dcterms:W3CDTF">2022-02-03T16:37:04Z</dcterms:modified>
</cp:coreProperties>
</file>