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7"/>
  </p:notesMasterIdLst>
  <p:sldIdLst>
    <p:sldId id="332" r:id="rId2"/>
    <p:sldId id="328" r:id="rId3"/>
    <p:sldId id="329" r:id="rId4"/>
    <p:sldId id="331" r:id="rId5"/>
    <p:sldId id="330" r:id="rId6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FF33"/>
    <a:srgbClr val="FF9933"/>
    <a:srgbClr val="FF9900"/>
    <a:srgbClr val="777777"/>
    <a:srgbClr val="008080"/>
    <a:srgbClr val="38AA71"/>
    <a:srgbClr val="CFDBF3"/>
    <a:srgbClr val="F0EA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108" y="12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ENERO%202020\GRAFICA%20CONSOLIDADO%20EJECUCI&#211;N%20ENERO%2031%20DE%202020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ENERO%202020\GRAFICA%20CONSOLIDADO%20EJECUCI&#211;N%20ENERO%2031%20DE%202020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19\PAGINA%20WEB\OCTUBRE%20DE%202019\GRAFICA%20CONSOLIDADO%20EJECUCI&#211;N%20OCTUBRE%2031%20DE%202019%20DEF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ENERO%202020\GRAFICA%20CONSOLIDADO%20EJECUCI&#211;N%20ENERO%2031%20DE%202020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FINANCIERA%20-%20PRESPTO\A&#209;O%202020\PAGINA%20WEB%202020\ENERO%202020\GRAFICA%20CONSOLIDADO%20EJECUCI&#211;N%20ENERO%2031%20DE%202020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1">
            <a:lumMod val="95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TOTAL!$A$16</c:f>
              <c:strCache>
                <c:ptCount val="1"/>
                <c:pt idx="0">
                  <c:v>Gastos de Funcionamiento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cat>
            <c:strRef>
              <c:f>TOTAL!$B$15:$H$15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VIG. DESPUES DE BLOQUEOS ($)</c:v>
                </c:pt>
                <c:pt idx="3">
                  <c:v>COMPROMISOS ($)</c:v>
                </c:pt>
                <c:pt idx="4">
                  <c:v>OBLIGACIONES       ($)  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TOTAL!$B$16:$H$16</c:f>
              <c:numCache>
                <c:formatCode>#,##0.00</c:formatCode>
                <c:ptCount val="7"/>
                <c:pt idx="0">
                  <c:v>393304.91499999998</c:v>
                </c:pt>
                <c:pt idx="1">
                  <c:v>554.55499999999995</c:v>
                </c:pt>
                <c:pt idx="2">
                  <c:v>392750.36</c:v>
                </c:pt>
                <c:pt idx="3">
                  <c:v>43265.39194935</c:v>
                </c:pt>
                <c:pt idx="4">
                  <c:v>11067.099200860001</c:v>
                </c:pt>
                <c:pt idx="5">
                  <c:v>9751.2311175200011</c:v>
                </c:pt>
                <c:pt idx="6">
                  <c:v>349484.96805065003</c:v>
                </c:pt>
              </c:numCache>
            </c:numRef>
          </c:val>
        </c:ser>
        <c:ser>
          <c:idx val="1"/>
          <c:order val="1"/>
          <c:tx>
            <c:strRef>
              <c:f>TOTAL!$A$17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TOTAL!$B$15:$H$15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VIG. DESPUES DE BLOQUEOS ($)</c:v>
                </c:pt>
                <c:pt idx="3">
                  <c:v>COMPROMISOS ($)</c:v>
                </c:pt>
                <c:pt idx="4">
                  <c:v>OBLIGACIONES       ($)  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TOTAL!$B$17:$H$17</c:f>
              <c:numCache>
                <c:formatCode>#,##0.00</c:formatCode>
                <c:ptCount val="7"/>
                <c:pt idx="0">
                  <c:v>228667.186093</c:v>
                </c:pt>
                <c:pt idx="1">
                  <c:v>0</c:v>
                </c:pt>
                <c:pt idx="2">
                  <c:v>228667.186093</c:v>
                </c:pt>
                <c:pt idx="3">
                  <c:v>9149.7214581799999</c:v>
                </c:pt>
                <c:pt idx="4">
                  <c:v>0</c:v>
                </c:pt>
                <c:pt idx="5">
                  <c:v>0</c:v>
                </c:pt>
                <c:pt idx="6">
                  <c:v>219517.46463482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988663488"/>
        <c:axId val="-1723165216"/>
        <c:axId val="0"/>
      </c:bar3DChart>
      <c:catAx>
        <c:axId val="-19886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65216"/>
        <c:crosses val="autoZero"/>
        <c:auto val="1"/>
        <c:lblAlgn val="ctr"/>
        <c:lblOffset val="100"/>
        <c:noMultiLvlLbl val="0"/>
      </c:catAx>
      <c:valAx>
        <c:axId val="-172316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9886634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bg1">
            <a:lumMod val="85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457092550481158"/>
          <c:y val="1.7549129638141502E-2"/>
          <c:w val="0.74542907449518836"/>
          <c:h val="0.746904844747249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'GESTIÓN GRAL '!$A$16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'GESTIÓN GRAL '!$B$15:$H$15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GRAL '!$B$16:$H$16</c:f>
              <c:numCache>
                <c:formatCode>#,##0.00</c:formatCode>
                <c:ptCount val="7"/>
                <c:pt idx="0">
                  <c:v>39306.521000000001</c:v>
                </c:pt>
                <c:pt idx="1">
                  <c:v>0</c:v>
                </c:pt>
                <c:pt idx="2">
                  <c:v>39306.521000000001</c:v>
                </c:pt>
                <c:pt idx="3">
                  <c:v>2831.8429843700001</c:v>
                </c:pt>
                <c:pt idx="4">
                  <c:v>2505.8022548700001</c:v>
                </c:pt>
                <c:pt idx="5">
                  <c:v>2505.8022548700001</c:v>
                </c:pt>
                <c:pt idx="6">
                  <c:v>36474.678015629994</c:v>
                </c:pt>
              </c:numCache>
            </c:numRef>
          </c:val>
        </c:ser>
        <c:ser>
          <c:idx val="1"/>
          <c:order val="1"/>
          <c:tx>
            <c:strRef>
              <c:f>'GESTIÓN GRAL '!$A$17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'GESTIÓN GRAL '!$B$15:$H$15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GRAL '!$B$17:$H$17</c:f>
              <c:numCache>
                <c:formatCode>#,##0.00</c:formatCode>
                <c:ptCount val="7"/>
                <c:pt idx="0">
                  <c:v>19428.254000000001</c:v>
                </c:pt>
                <c:pt idx="1">
                  <c:v>0</c:v>
                </c:pt>
                <c:pt idx="2">
                  <c:v>19428.254000000001</c:v>
                </c:pt>
                <c:pt idx="3">
                  <c:v>12386.13154785</c:v>
                </c:pt>
                <c:pt idx="4">
                  <c:v>455.12406412000001</c:v>
                </c:pt>
                <c:pt idx="5">
                  <c:v>447.02368877999999</c:v>
                </c:pt>
                <c:pt idx="6">
                  <c:v>7042.1224521499998</c:v>
                </c:pt>
              </c:numCache>
            </c:numRef>
          </c:val>
        </c:ser>
        <c:ser>
          <c:idx val="2"/>
          <c:order val="2"/>
          <c:tx>
            <c:strRef>
              <c:f>'GESTIÓN GRAL '!$A$18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'GESTIÓN GRAL '!$B$15:$H$15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GRAL '!$B$18:$H$18</c:f>
              <c:numCache>
                <c:formatCode>#,##0.00</c:formatCode>
                <c:ptCount val="7"/>
                <c:pt idx="0">
                  <c:v>307121.28399999999</c:v>
                </c:pt>
                <c:pt idx="1">
                  <c:v>0</c:v>
                </c:pt>
                <c:pt idx="2">
                  <c:v>307121.28399999999</c:v>
                </c:pt>
                <c:pt idx="3">
                  <c:v>16109.29245067</c:v>
                </c:pt>
                <c:pt idx="4">
                  <c:v>7283.2941706700003</c:v>
                </c:pt>
                <c:pt idx="5">
                  <c:v>6002.8393176700001</c:v>
                </c:pt>
                <c:pt idx="6">
                  <c:v>291011.99154933001</c:v>
                </c:pt>
              </c:numCache>
            </c:numRef>
          </c:val>
        </c:ser>
        <c:ser>
          <c:idx val="3"/>
          <c:order val="3"/>
          <c:tx>
            <c:strRef>
              <c:f>'GESTIÓN GRAL '!$A$19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'GESTIÓN GRAL '!$B$15:$H$15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GRAL '!$B$19:$H$19</c:f>
              <c:numCache>
                <c:formatCode>#,##0.00</c:formatCode>
                <c:ptCount val="7"/>
                <c:pt idx="0">
                  <c:v>12457.066999999999</c:v>
                </c:pt>
                <c:pt idx="1">
                  <c:v>0</c:v>
                </c:pt>
                <c:pt idx="2">
                  <c:v>12457.066999999999</c:v>
                </c:pt>
                <c:pt idx="3">
                  <c:v>9713.9588079999994</c:v>
                </c:pt>
                <c:pt idx="4">
                  <c:v>0</c:v>
                </c:pt>
                <c:pt idx="5">
                  <c:v>0</c:v>
                </c:pt>
                <c:pt idx="6">
                  <c:v>2743.1081920000001</c:v>
                </c:pt>
              </c:numCache>
            </c:numRef>
          </c:val>
        </c:ser>
        <c:ser>
          <c:idx val="4"/>
          <c:order val="4"/>
          <c:tx>
            <c:strRef>
              <c:f>'GESTIÓN GRAL '!$A$20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'GESTIÓN GRAL '!$B$15:$H$15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($)</c:v>
                </c:pt>
                <c:pt idx="4">
                  <c:v>OBLIGACIONES      ($)</c:v>
                </c:pt>
                <c:pt idx="5">
                  <c:v>   PAGOS   ($)</c:v>
                </c:pt>
                <c:pt idx="6">
                  <c:v>APR. SIN COMPROMETER ($)</c:v>
                </c:pt>
              </c:strCache>
            </c:strRef>
          </c:cat>
          <c:val>
            <c:numRef>
              <c:f>'GESTIÓN GRAL '!$B$20:$H$20</c:f>
              <c:numCache>
                <c:formatCode>#,##0.00</c:formatCode>
                <c:ptCount val="7"/>
                <c:pt idx="0">
                  <c:v>216446.59809300001</c:v>
                </c:pt>
                <c:pt idx="1">
                  <c:v>0</c:v>
                </c:pt>
                <c:pt idx="2">
                  <c:v>216446.59809300001</c:v>
                </c:pt>
                <c:pt idx="3">
                  <c:v>6401.7957260000003</c:v>
                </c:pt>
                <c:pt idx="4">
                  <c:v>0</c:v>
                </c:pt>
                <c:pt idx="5">
                  <c:v>0</c:v>
                </c:pt>
                <c:pt idx="6">
                  <c:v>210044.802367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23169568"/>
        <c:axId val="-1723166304"/>
        <c:axId val="0"/>
      </c:bar3DChart>
      <c:catAx>
        <c:axId val="-17231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66304"/>
        <c:crosses val="autoZero"/>
        <c:auto val="1"/>
        <c:lblAlgn val="ctr"/>
        <c:lblOffset val="100"/>
        <c:noMultiLvlLbl val="0"/>
      </c:catAx>
      <c:valAx>
        <c:axId val="-172316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695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066919231820672"/>
          <c:y val="0.11306788782524678"/>
          <c:w val="0.1110355848779042"/>
          <c:h val="0.53376282527753005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23159776"/>
        <c:axId val="-1723159232"/>
        <c:axId val="0"/>
      </c:bar3DChart>
      <c:catAx>
        <c:axId val="-172315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59232"/>
        <c:crosses val="autoZero"/>
        <c:auto val="1"/>
        <c:lblAlgn val="ctr"/>
        <c:lblOffset val="100"/>
        <c:noMultiLvlLbl val="0"/>
      </c:catAx>
      <c:valAx>
        <c:axId val="-172315923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59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>
              <a:lumMod val="50000"/>
            </a:schemeClr>
          </a:solidFill>
        </a:ln>
        <a:effectLst/>
        <a:sp3d>
          <a:contourClr>
            <a:schemeClr val="bg1">
              <a:lumMod val="50000"/>
            </a:schemeClr>
          </a:contourClr>
        </a:sp3d>
      </c:spPr>
    </c:sideWall>
    <c:backWall>
      <c:thickness val="0"/>
      <c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  <a:effectLst/>
        <a:sp3d>
          <a:contourClr>
            <a:schemeClr val="bg1">
              <a:lumMod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0.21441907811837985"/>
          <c:y val="1.8264793553238776E-2"/>
          <c:w val="0.7855809218816201"/>
          <c:h val="0.773897243760303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DCE!$A$16</c:f>
              <c:strCache>
                <c:ptCount val="1"/>
                <c:pt idx="0">
                  <c:v>Gastos de Personal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DCE!$B$16:$H$16</c:f>
              <c:numCache>
                <c:formatCode>#,##0.00</c:formatCode>
                <c:ptCount val="7"/>
                <c:pt idx="0">
                  <c:v>12940.875</c:v>
                </c:pt>
                <c:pt idx="1">
                  <c:v>554.55499999999995</c:v>
                </c:pt>
                <c:pt idx="2">
                  <c:v>12386.32</c:v>
                </c:pt>
                <c:pt idx="3">
                  <c:v>764.6801802</c:v>
                </c:pt>
                <c:pt idx="4">
                  <c:v>764.6801802</c:v>
                </c:pt>
                <c:pt idx="5">
                  <c:v>737.3673252000001</c:v>
                </c:pt>
                <c:pt idx="6">
                  <c:v>11621.639819799999</c:v>
                </c:pt>
              </c:numCache>
            </c:numRef>
          </c:val>
        </c:ser>
        <c:ser>
          <c:idx val="1"/>
          <c:order val="1"/>
          <c:tx>
            <c:strRef>
              <c:f>DCE!$A$17</c:f>
              <c:strCache>
                <c:ptCount val="1"/>
                <c:pt idx="0">
                  <c:v>Adquisición de Bienes y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DCE!$B$17:$H$17</c:f>
              <c:numCache>
                <c:formatCode>#,##0.00</c:formatCode>
                <c:ptCount val="7"/>
                <c:pt idx="0">
                  <c:v>1916.845</c:v>
                </c:pt>
                <c:pt idx="1">
                  <c:v>0</c:v>
                </c:pt>
                <c:pt idx="2">
                  <c:v>1916.845</c:v>
                </c:pt>
                <c:pt idx="3">
                  <c:v>1456.1482132599999</c:v>
                </c:pt>
                <c:pt idx="4">
                  <c:v>54.860765999999998</c:v>
                </c:pt>
                <c:pt idx="5">
                  <c:v>54.860765999999998</c:v>
                </c:pt>
                <c:pt idx="6">
                  <c:v>460.69678673999999</c:v>
                </c:pt>
              </c:numCache>
            </c:numRef>
          </c:val>
        </c:ser>
        <c:ser>
          <c:idx val="2"/>
          <c:order val="2"/>
          <c:tx>
            <c:strRef>
              <c:f>DCE!$A$18</c:f>
              <c:strCache>
                <c:ptCount val="1"/>
                <c:pt idx="0">
                  <c:v>Transferencias Corrientes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DCE!$B$18:$H$18</c:f>
              <c:numCache>
                <c:formatCode>#,##0.00</c:formatCode>
                <c:ptCount val="7"/>
                <c:pt idx="0">
                  <c:v>130.249</c:v>
                </c:pt>
                <c:pt idx="1">
                  <c:v>0</c:v>
                </c:pt>
                <c:pt idx="2">
                  <c:v>130.249</c:v>
                </c:pt>
                <c:pt idx="3">
                  <c:v>0.29789500000000002</c:v>
                </c:pt>
                <c:pt idx="4">
                  <c:v>0.29789500000000002</c:v>
                </c:pt>
                <c:pt idx="5">
                  <c:v>0.29789500000000002</c:v>
                </c:pt>
                <c:pt idx="6">
                  <c:v>129.95110500000001</c:v>
                </c:pt>
              </c:numCache>
            </c:numRef>
          </c:val>
        </c:ser>
        <c:ser>
          <c:idx val="3"/>
          <c:order val="3"/>
          <c:tx>
            <c:strRef>
              <c:f>DCE!$A$19</c:f>
              <c:strCache>
                <c:ptCount val="1"/>
                <c:pt idx="0">
                  <c:v>Gastos por Tributos, Multas, Sanciones e Intereses de Mora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DCE!$B$19:$H$19</c:f>
              <c:numCache>
                <c:formatCode>#,##0.00</c:formatCode>
                <c:ptCount val="7"/>
                <c:pt idx="0">
                  <c:v>3.82</c:v>
                </c:pt>
                <c:pt idx="1">
                  <c:v>0</c:v>
                </c:pt>
                <c:pt idx="2">
                  <c:v>3.82</c:v>
                </c:pt>
                <c:pt idx="3">
                  <c:v>3.0398700000000001</c:v>
                </c:pt>
                <c:pt idx="4">
                  <c:v>3.0398700000000001</c:v>
                </c:pt>
                <c:pt idx="5">
                  <c:v>3.0398700000000001</c:v>
                </c:pt>
                <c:pt idx="6">
                  <c:v>0.78012999999999999</c:v>
                </c:pt>
              </c:numCache>
            </c:numRef>
          </c:val>
        </c:ser>
        <c:ser>
          <c:idx val="4"/>
          <c:order val="4"/>
          <c:tx>
            <c:strRef>
              <c:f>DCE!$A$20</c:f>
              <c:strCache>
                <c:ptCount val="1"/>
                <c:pt idx="0">
                  <c:v>Gastos de Inversión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DCE!$B$15:$H$15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($)</c:v>
                </c:pt>
                <c:pt idx="4">
                  <c:v>OBLIGACIONES ($)</c:v>
                </c:pt>
                <c:pt idx="5">
                  <c:v>   PAGOS  ($)</c:v>
                </c:pt>
                <c:pt idx="6">
                  <c:v>APR. SIN COMPROMETER ($)</c:v>
                </c:pt>
              </c:strCache>
            </c:strRef>
          </c:cat>
          <c:val>
            <c:numRef>
              <c:f>DCE!$B$20:$H$20</c:f>
              <c:numCache>
                <c:formatCode>#,##0.00</c:formatCode>
                <c:ptCount val="7"/>
                <c:pt idx="0">
                  <c:v>12220.588</c:v>
                </c:pt>
                <c:pt idx="1">
                  <c:v>0</c:v>
                </c:pt>
                <c:pt idx="2">
                  <c:v>12220.588</c:v>
                </c:pt>
                <c:pt idx="3">
                  <c:v>2747.9257321799996</c:v>
                </c:pt>
                <c:pt idx="4">
                  <c:v>0</c:v>
                </c:pt>
                <c:pt idx="5">
                  <c:v>0</c:v>
                </c:pt>
                <c:pt idx="6">
                  <c:v>9472.6622678200001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23160320"/>
        <c:axId val="-1723172832"/>
        <c:axId val="0"/>
      </c:bar3DChart>
      <c:catAx>
        <c:axId val="-172316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72832"/>
        <c:crosses val="autoZero"/>
        <c:auto val="1"/>
        <c:lblAlgn val="ctr"/>
        <c:lblOffset val="100"/>
        <c:noMultiLvlLbl val="0"/>
      </c:catAx>
      <c:valAx>
        <c:axId val="-17231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60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/>
        <a:sp3d>
          <a:contourClr>
            <a:schemeClr val="bg1">
              <a:lumMod val="50000"/>
            </a:schemeClr>
          </a:contourClr>
        </a:sp3d>
      </c:spPr>
    </c:sideWall>
    <c:backWall>
      <c:thickness val="0"/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  <a:effectLst/>
        <a:sp3d>
          <a:contourClr>
            <a:schemeClr val="bg1">
              <a:lumMod val="50000"/>
            </a:schemeClr>
          </a:contourClr>
        </a:sp3d>
      </c:spPr>
    </c:backWall>
    <c:plotArea>
      <c:layout>
        <c:manualLayout>
          <c:layoutTarget val="inner"/>
          <c:xMode val="edge"/>
          <c:yMode val="edge"/>
          <c:x val="0.20128298836063216"/>
          <c:y val="1.7078699490391879E-2"/>
          <c:w val="0.79638271481887546"/>
          <c:h val="0.82826471582598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Hoja2!$A$12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Hoja2!$B$11:$H$11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Hoja2!$B$12:$H$12</c:f>
              <c:numCache>
                <c:formatCode>#,##0.00</c:formatCode>
                <c:ptCount val="7"/>
                <c:pt idx="0">
                  <c:v>24791.387999999999</c:v>
                </c:pt>
                <c:pt idx="1">
                  <c:v>7518.9300481800001</c:v>
                </c:pt>
                <c:pt idx="2">
                  <c:v>17272.457951820001</c:v>
                </c:pt>
                <c:pt idx="3">
                  <c:v>3264.3297631799996</c:v>
                </c:pt>
                <c:pt idx="4">
                  <c:v>0</c:v>
                </c:pt>
                <c:pt idx="5">
                  <c:v>0</c:v>
                </c:pt>
                <c:pt idx="6">
                  <c:v>21527.058236820001</c:v>
                </c:pt>
              </c:numCache>
            </c:numRef>
          </c:val>
        </c:ser>
        <c:ser>
          <c:idx val="1"/>
          <c:order val="1"/>
          <c:tx>
            <c:strRef>
              <c:f>Hoja2!$A$13</c:f>
              <c:strCache>
                <c:ptCount val="1"/>
                <c:pt idx="0">
                  <c:v>VICEMINISTERIO DE DESARROLLO EMPRESARIAL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Hoja2!$B$11:$H$11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Hoja2!$B$13:$H$13</c:f>
              <c:numCache>
                <c:formatCode>#,##0.00</c:formatCode>
                <c:ptCount val="7"/>
                <c:pt idx="0">
                  <c:v>68902.779947999996</c:v>
                </c:pt>
                <c:pt idx="1">
                  <c:v>38774.922714599998</c:v>
                </c:pt>
                <c:pt idx="2">
                  <c:v>30127.857233400002</c:v>
                </c:pt>
                <c:pt idx="3">
                  <c:v>4911.7865009999996</c:v>
                </c:pt>
                <c:pt idx="4">
                  <c:v>0</c:v>
                </c:pt>
                <c:pt idx="5">
                  <c:v>0</c:v>
                </c:pt>
                <c:pt idx="6">
                  <c:v>63990.993447000001</c:v>
                </c:pt>
              </c:numCache>
            </c:numRef>
          </c:val>
        </c:ser>
        <c:ser>
          <c:idx val="2"/>
          <c:order val="2"/>
          <c:tx>
            <c:strRef>
              <c:f>Hoja2!$A$14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Hoja2!$B$11:$H$11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Hoja2!$B$14:$H$14</c:f>
              <c:numCache>
                <c:formatCode>#,##0.00</c:formatCode>
                <c:ptCount val="7"/>
                <c:pt idx="0">
                  <c:v>3524.1211199999998</c:v>
                </c:pt>
                <c:pt idx="1">
                  <c:v>3314.8281896999997</c:v>
                </c:pt>
                <c:pt idx="2">
                  <c:v>209.29293030000002</c:v>
                </c:pt>
                <c:pt idx="3">
                  <c:v>613.48019599999998</c:v>
                </c:pt>
                <c:pt idx="4">
                  <c:v>0</c:v>
                </c:pt>
                <c:pt idx="5">
                  <c:v>0</c:v>
                </c:pt>
                <c:pt idx="6">
                  <c:v>2910.6409239999998</c:v>
                </c:pt>
              </c:numCache>
            </c:numRef>
          </c:val>
        </c:ser>
        <c:ser>
          <c:idx val="3"/>
          <c:order val="3"/>
          <c:tx>
            <c:strRef>
              <c:f>Hoja2!$A$15</c:f>
              <c:strCache>
                <c:ptCount val="1"/>
                <c:pt idx="0">
                  <c:v>VICEMINISTERIO DE TURISMO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Hoja2!$B$11:$H$11</c:f>
              <c:strCache>
                <c:ptCount val="7"/>
                <c:pt idx="0">
                  <c:v>APR. VIGENTE</c:v>
                </c:pt>
                <c:pt idx="1">
                  <c:v>CDP</c:v>
                </c:pt>
                <c:pt idx="2">
                  <c:v>APR. DISPONIBLE</c:v>
                </c:pt>
                <c:pt idx="3">
                  <c:v>COMPROMISO</c:v>
                </c:pt>
                <c:pt idx="4">
                  <c:v>OBLIGACION</c:v>
                </c:pt>
                <c:pt idx="5">
                  <c:v>PAGOS</c:v>
                </c:pt>
                <c:pt idx="6">
                  <c:v>APR. SIN COMPROMETER</c:v>
                </c:pt>
              </c:strCache>
            </c:strRef>
          </c:cat>
          <c:val>
            <c:numRef>
              <c:f>Hoja2!$B$15:$H$15</c:f>
              <c:numCache>
                <c:formatCode>#,##0.00</c:formatCode>
                <c:ptCount val="7"/>
                <c:pt idx="0">
                  <c:v>131448.89702500001</c:v>
                </c:pt>
                <c:pt idx="1">
                  <c:v>130115.262883</c:v>
                </c:pt>
                <c:pt idx="2">
                  <c:v>1333.6341420000001</c:v>
                </c:pt>
                <c:pt idx="3">
                  <c:v>360.12499800000001</c:v>
                </c:pt>
                <c:pt idx="4">
                  <c:v>0</c:v>
                </c:pt>
                <c:pt idx="5">
                  <c:v>0</c:v>
                </c:pt>
                <c:pt idx="6">
                  <c:v>131088.772027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23169024"/>
        <c:axId val="-1723157600"/>
        <c:axId val="0"/>
      </c:bar3DChart>
      <c:catAx>
        <c:axId val="-17231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57600"/>
        <c:crosses val="autoZero"/>
        <c:auto val="1"/>
        <c:lblAlgn val="ctr"/>
        <c:lblOffset val="100"/>
        <c:noMultiLvlLbl val="0"/>
      </c:catAx>
      <c:valAx>
        <c:axId val="-172315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1723169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35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5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5415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7594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600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49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4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02907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2818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151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17445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1326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977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64368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07/02/2020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58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  <p:sldLayoutId id="2147483692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1095" y="1505339"/>
            <a:ext cx="7396064" cy="1899386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                         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ACUMULADA CON CORTE AL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DE ENERO </a:t>
            </a: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s-CO" sz="1200" dirty="0">
                <a:solidFill>
                  <a:schemeClr val="bg1"/>
                </a:solidFill>
              </a:rPr>
              <a:t/>
            </a:r>
            <a:br>
              <a:rPr lang="es-CO" sz="1200" dirty="0">
                <a:solidFill>
                  <a:schemeClr val="bg1"/>
                </a:solidFill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2313992" y="3033439"/>
            <a:ext cx="463420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COMPROMETIDO  </a:t>
            </a:r>
            <a:r>
              <a:rPr lang="es-CO" dirty="0" smtClean="0"/>
              <a:t>8,43%   OBLIGADO 1,78%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" y="199055"/>
            <a:ext cx="2313992" cy="50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CO" dirty="0" smtClean="0"/>
              <a:t>GRAFICA EJECUCIÓN PRESUPUESTAL ACUMULADA                                                                                                             SECCIÓN 3501 MINCOMERCIO CON CORTE AL 31 DE ENERO DE 2020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400143"/>
              </p:ext>
            </p:extLst>
          </p:nvPr>
        </p:nvGraphicFramePr>
        <p:xfrm>
          <a:off x="55983" y="68424"/>
          <a:ext cx="9088017" cy="3974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133850"/>
            <a:ext cx="8580000" cy="6640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3501-01 GESTIÓN GENERAL CON CORTE AL </a:t>
            </a:r>
            <a:r>
              <a:rPr lang="es-CO" dirty="0" smtClean="0">
                <a:solidFill>
                  <a:schemeClr val="bg1"/>
                </a:solidFill>
              </a:rPr>
              <a:t>31 DE ENERO </a:t>
            </a:r>
            <a:r>
              <a:rPr lang="es-CO" dirty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2020</a:t>
            </a:r>
            <a:endParaRPr lang="es-CO" dirty="0">
              <a:solidFill>
                <a:schemeClr val="bg1"/>
              </a:solidFill>
            </a:endParaRPr>
          </a:p>
          <a:p>
            <a:pPr marL="0" lvl="0" indent="0"/>
            <a:endParaRPr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680336"/>
              </p:ext>
            </p:extLst>
          </p:nvPr>
        </p:nvGraphicFramePr>
        <p:xfrm>
          <a:off x="49762" y="111967"/>
          <a:ext cx="9032033" cy="397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</a:t>
            </a:r>
            <a:r>
              <a:rPr lang="es-CO" sz="1400" dirty="0">
                <a:solidFill>
                  <a:schemeClr val="bg1"/>
                </a:solidFill>
              </a:rPr>
              <a:t>DE </a:t>
            </a:r>
            <a:r>
              <a:rPr lang="es-CO" sz="1400" dirty="0" smtClean="0">
                <a:solidFill>
                  <a:schemeClr val="bg1"/>
                </a:solidFill>
              </a:rPr>
              <a:t>ENERO DE 2020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631932"/>
              </p:ext>
            </p:extLst>
          </p:nvPr>
        </p:nvGraphicFramePr>
        <p:xfrm>
          <a:off x="93307" y="168088"/>
          <a:ext cx="8845420" cy="374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719974"/>
              </p:ext>
            </p:extLst>
          </p:nvPr>
        </p:nvGraphicFramePr>
        <p:xfrm>
          <a:off x="0" y="62342"/>
          <a:ext cx="9086850" cy="395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/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>
                <a:solidFill>
                  <a:schemeClr val="bg1"/>
                </a:solidFill>
              </a:rPr>
              <a:t>EJECUCIÓN PRESUPUESTAL </a:t>
            </a:r>
            <a:r>
              <a:rPr lang="es-CO" dirty="0" smtClean="0">
                <a:solidFill>
                  <a:schemeClr val="bg1"/>
                </a:solidFill>
              </a:rPr>
              <a:t>ACUMULADA GASTOS DE INVERSIÓN                                                                                                              </a:t>
            </a:r>
            <a:r>
              <a:rPr lang="es-CO" dirty="0">
                <a:solidFill>
                  <a:schemeClr val="bg1"/>
                </a:solidFill>
              </a:rPr>
              <a:t>SECCIÓN 3501 MINCOMERCIO CON CORTE AL </a:t>
            </a:r>
            <a:r>
              <a:rPr lang="es-CO" dirty="0" smtClean="0">
                <a:solidFill>
                  <a:schemeClr val="bg1"/>
                </a:solidFill>
              </a:rPr>
              <a:t>31 </a:t>
            </a:r>
            <a:r>
              <a:rPr lang="es-CO" dirty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ENERO </a:t>
            </a:r>
            <a:r>
              <a:rPr lang="es-CO" dirty="0">
                <a:solidFill>
                  <a:schemeClr val="bg1"/>
                </a:solidFill>
              </a:rPr>
              <a:t>DE </a:t>
            </a:r>
            <a:r>
              <a:rPr lang="es-CO" dirty="0" smtClean="0">
                <a:solidFill>
                  <a:schemeClr val="bg1"/>
                </a:solidFill>
              </a:rPr>
              <a:t>2020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 flipH="1">
            <a:off x="1200149" y="4779821"/>
            <a:ext cx="1682749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426058"/>
              </p:ext>
            </p:extLst>
          </p:nvPr>
        </p:nvGraphicFramePr>
        <p:xfrm>
          <a:off x="50800" y="57150"/>
          <a:ext cx="9029700" cy="410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51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115</Words>
  <Application>Microsoft Office PowerPoint</Application>
  <PresentationFormat>Presentación en pantalla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Montserrat</vt:lpstr>
      <vt:lpstr>Office Theme</vt:lpstr>
      <vt:lpstr>SECCIÓN 3501 - MINISTERIO DE COMERCIO INDUSTRIA Y TURISMO                          EJECUCIÓN PRESUPUESTAL ACUMULADA CON CORTE AL 31 DE ENERO DE 2020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489</cp:revision>
  <cp:lastPrinted>2020-02-07T17:02:55Z</cp:lastPrinted>
  <dcterms:modified xsi:type="dcterms:W3CDTF">2020-02-07T19:22:32Z</dcterms:modified>
</cp:coreProperties>
</file>