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3" r:id="rId1"/>
    <p:sldMasterId id="2147483707" r:id="rId2"/>
  </p:sldMasterIdLst>
  <p:notesMasterIdLst>
    <p:notesMasterId r:id="rId8"/>
  </p:notesMasterIdLst>
  <p:sldIdLst>
    <p:sldId id="336" r:id="rId3"/>
    <p:sldId id="328" r:id="rId4"/>
    <p:sldId id="329" r:id="rId5"/>
    <p:sldId id="331" r:id="rId6"/>
    <p:sldId id="333" r:id="rId7"/>
  </p:sldIdLst>
  <p:sldSz cx="9144000" cy="5143500" type="screen16x9"/>
  <p:notesSz cx="7077075" cy="9028113"/>
  <p:embeddedFontLst>
    <p:embeddedFont>
      <p:font typeface="Calibri Light" panose="020F0302020204030204" pitchFamily="34" charset="0"/>
      <p:regular r:id="rId9"/>
      <p:italic r:id="rId10"/>
    </p:embeddedFont>
    <p:embeddedFont>
      <p:font typeface="Montserrat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33CC33"/>
    <a:srgbClr val="CC3300"/>
    <a:srgbClr val="008000"/>
    <a:srgbClr val="FF3300"/>
    <a:srgbClr val="CC66FF"/>
    <a:srgbClr val="A50021"/>
    <a:srgbClr val="FF9933"/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98" d="100"/>
          <a:sy n="98" d="100"/>
        </p:scale>
        <p:origin x="918" y="84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MARZO%2031%20DE%202020\GRAFICA%20CONSOLIDADO%20MARZO%2031%20DE%202020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DICIEMBRE%2031%20DE%202020%20CIERRE%20DEFINITIVO\GRAFICA%20CONSOLIDADO%20SECCION%203501-01%20DIC%2031%20DE%202020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DICIEMBRE%2031%20DE%202020%20CIERRE%20DEFINITIVO\GRAFICA%20CONSOLIDADO%20SECCION%203501-01%20DIC%2031%20DE%202020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32130358705163E-2"/>
          <c:y val="0.1194203355671906"/>
          <c:w val="0.92294564741907259"/>
          <c:h val="0.79093156830712386"/>
        </c:manualLayout>
      </c:layout>
      <c:lineChart>
        <c:grouping val="standar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0357840"/>
        <c:axId val="320359408"/>
      </c:lineChart>
      <c:catAx>
        <c:axId val="32035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0359408"/>
        <c:crosses val="autoZero"/>
        <c:auto val="1"/>
        <c:lblAlgn val="ctr"/>
        <c:lblOffset val="100"/>
        <c:noMultiLvlLbl val="0"/>
      </c:catAx>
      <c:valAx>
        <c:axId val="32035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035784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total!$J$12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total!$K$11:$Q$11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($)</c:v>
                </c:pt>
                <c:pt idx="4">
                  <c:v>OBLIGACIONES       ($)</c:v>
                </c:pt>
                <c:pt idx="5">
                  <c:v>   PAGOS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total!$K$12:$Q$12</c:f>
              <c:numCache>
                <c:formatCode>#,##0</c:formatCode>
                <c:ptCount val="7"/>
                <c:pt idx="0">
                  <c:v>502039.06511600001</c:v>
                </c:pt>
                <c:pt idx="1">
                  <c:v>219.55500000000001</c:v>
                </c:pt>
                <c:pt idx="2">
                  <c:v>501819.51011600002</c:v>
                </c:pt>
                <c:pt idx="3">
                  <c:v>493873.96433538001</c:v>
                </c:pt>
                <c:pt idx="4">
                  <c:v>484268.56530383002</c:v>
                </c:pt>
                <c:pt idx="5">
                  <c:v>484268.56530383002</c:v>
                </c:pt>
                <c:pt idx="6">
                  <c:v>7945.5457806199947</c:v>
                </c:pt>
              </c:numCache>
            </c:numRef>
          </c:val>
        </c:ser>
        <c:ser>
          <c:idx val="1"/>
          <c:order val="1"/>
          <c:tx>
            <c:strRef>
              <c:f>total!$J$13</c:f>
              <c:strCache>
                <c:ptCount val="1"/>
                <c:pt idx="0">
                  <c:v>Gastos de Inversiòn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total!$K$11:$Q$11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($)</c:v>
                </c:pt>
                <c:pt idx="4">
                  <c:v>OBLIGACIONES       ($)</c:v>
                </c:pt>
                <c:pt idx="5">
                  <c:v>   PAGOS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total!$K$13:$Q$13</c:f>
              <c:numCache>
                <c:formatCode>#,##0</c:formatCode>
                <c:ptCount val="7"/>
                <c:pt idx="0">
                  <c:v>183999.056167</c:v>
                </c:pt>
                <c:pt idx="1">
                  <c:v>0</c:v>
                </c:pt>
                <c:pt idx="2">
                  <c:v>183999.056167</c:v>
                </c:pt>
                <c:pt idx="3">
                  <c:v>182446.60273792001</c:v>
                </c:pt>
                <c:pt idx="4">
                  <c:v>59697.182262419999</c:v>
                </c:pt>
                <c:pt idx="5">
                  <c:v>59697.182262419999</c:v>
                </c:pt>
                <c:pt idx="6">
                  <c:v>1552.4534290799866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0360584"/>
        <c:axId val="320360192"/>
        <c:axId val="0"/>
      </c:bar3DChart>
      <c:catAx>
        <c:axId val="32036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0360192"/>
        <c:crosses val="autoZero"/>
        <c:auto val="1"/>
        <c:lblAlgn val="ctr"/>
        <c:lblOffset val="100"/>
        <c:noMultiLvlLbl val="0"/>
      </c:catAx>
      <c:valAx>
        <c:axId val="32036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0360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3132789232558602"/>
          <c:y val="3.6322763504488861E-2"/>
          <c:w val="0.6521460876510764"/>
          <c:h val="0.553976484585706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'gestion '!$L$14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'gestion '!$M$13:$Q$13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APROPIACIÓN SIN COMPROMETER ($)</c:v>
                </c:pt>
              </c:strCache>
            </c:strRef>
          </c:cat>
          <c:val>
            <c:numRef>
              <c:f>'gestion '!$M$14:$Q$14</c:f>
              <c:numCache>
                <c:formatCode>#,##0</c:formatCode>
                <c:ptCount val="5"/>
                <c:pt idx="0">
                  <c:v>41465.521000000001</c:v>
                </c:pt>
                <c:pt idx="1">
                  <c:v>39924.743284619995</c:v>
                </c:pt>
                <c:pt idx="2">
                  <c:v>39846.493815619993</c:v>
                </c:pt>
                <c:pt idx="3">
                  <c:v>39846.493815619993</c:v>
                </c:pt>
                <c:pt idx="4">
                  <c:v>1540.7777153800048</c:v>
                </c:pt>
              </c:numCache>
            </c:numRef>
          </c:val>
        </c:ser>
        <c:ser>
          <c:idx val="1"/>
          <c:order val="1"/>
          <c:tx>
            <c:strRef>
              <c:f>'gestion '!$L$15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'gestion '!$M$13:$Q$13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APROPIACIÓN SIN COMPROMETER ($)</c:v>
                </c:pt>
              </c:strCache>
            </c:strRef>
          </c:cat>
          <c:val>
            <c:numRef>
              <c:f>'gestion '!$M$15:$Q$15</c:f>
              <c:numCache>
                <c:formatCode>#,##0</c:formatCode>
                <c:ptCount val="5"/>
                <c:pt idx="0">
                  <c:v>19428.254000000001</c:v>
                </c:pt>
                <c:pt idx="1">
                  <c:v>17560.584701629999</c:v>
                </c:pt>
                <c:pt idx="2">
                  <c:v>15786.140982469999</c:v>
                </c:pt>
                <c:pt idx="3">
                  <c:v>15786.140982469999</c:v>
                </c:pt>
                <c:pt idx="4">
                  <c:v>1867.6692983699988</c:v>
                </c:pt>
              </c:numCache>
            </c:numRef>
          </c:val>
        </c:ser>
        <c:ser>
          <c:idx val="2"/>
          <c:order val="2"/>
          <c:tx>
            <c:strRef>
              <c:f>'gestion '!$L$16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'gestion '!$M$13:$Q$13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APROPIACIÓN SIN COMPROMETER ($)</c:v>
                </c:pt>
              </c:strCache>
            </c:strRef>
          </c:cat>
          <c:val>
            <c:numRef>
              <c:f>'gestion '!$M$16:$Q$16</c:f>
              <c:numCache>
                <c:formatCode>#,##0</c:formatCode>
                <c:ptCount val="5"/>
                <c:pt idx="0">
                  <c:v>412299.74746500002</c:v>
                </c:pt>
                <c:pt idx="1">
                  <c:v>408776.70528245001</c:v>
                </c:pt>
                <c:pt idx="2">
                  <c:v>402173.39193345001</c:v>
                </c:pt>
                <c:pt idx="3">
                  <c:v>402173.39193345001</c:v>
                </c:pt>
                <c:pt idx="4">
                  <c:v>3523.042182549988</c:v>
                </c:pt>
              </c:numCache>
            </c:numRef>
          </c:val>
        </c:ser>
        <c:ser>
          <c:idx val="3"/>
          <c:order val="3"/>
          <c:tx>
            <c:strRef>
              <c:f>'gestion '!$L$17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'gestion '!$M$13:$Q$13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APROPIACIÓN SIN COMPROMETER ($)</c:v>
                </c:pt>
              </c:strCache>
            </c:strRef>
          </c:cat>
          <c:val>
            <c:numRef>
              <c:f>'gestion '!$M$17:$Q$17</c:f>
              <c:numCache>
                <c:formatCode>#,##0</c:formatCode>
                <c:ptCount val="5"/>
                <c:pt idx="0">
                  <c:v>13853.753651000001</c:v>
                </c:pt>
                <c:pt idx="1">
                  <c:v>13845.406351</c:v>
                </c:pt>
                <c:pt idx="2">
                  <c:v>12775.023198000001</c:v>
                </c:pt>
                <c:pt idx="3">
                  <c:v>12775.023198000001</c:v>
                </c:pt>
                <c:pt idx="4">
                  <c:v>8.3473000000000006</c:v>
                </c:pt>
              </c:numCache>
            </c:numRef>
          </c:val>
        </c:ser>
        <c:ser>
          <c:idx val="4"/>
          <c:order val="4"/>
          <c:tx>
            <c:strRef>
              <c:f>'gestion '!$L$18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'gestion '!$M$13:$Q$13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APROPIACIÓN SIN COMPROMETER ($)</c:v>
                </c:pt>
              </c:strCache>
            </c:strRef>
          </c:cat>
          <c:val>
            <c:numRef>
              <c:f>'gestion '!$M$18:$Q$18</c:f>
              <c:numCache>
                <c:formatCode>#,##0</c:formatCode>
                <c:ptCount val="5"/>
                <c:pt idx="0">
                  <c:v>171778.46816700001</c:v>
                </c:pt>
                <c:pt idx="1">
                  <c:v>170479.05273332002</c:v>
                </c:pt>
                <c:pt idx="2">
                  <c:v>49855.246242619993</c:v>
                </c:pt>
                <c:pt idx="3">
                  <c:v>49855.246242619993</c:v>
                </c:pt>
                <c:pt idx="4">
                  <c:v>1299.4154336799927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2772808"/>
        <c:axId val="252773984"/>
        <c:axId val="0"/>
      </c:bar3DChart>
      <c:catAx>
        <c:axId val="25277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2773984"/>
        <c:crosses val="autoZero"/>
        <c:auto val="1"/>
        <c:lblAlgn val="ctr"/>
        <c:lblOffset val="100"/>
        <c:noMultiLvlLbl val="0"/>
      </c:catAx>
      <c:valAx>
        <c:axId val="25277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27728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DCE!$K$14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00B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DCE!$L$13:$R$13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DCE!$L$14:$R$14</c:f>
              <c:numCache>
                <c:formatCode>#,##0</c:formatCode>
                <c:ptCount val="7"/>
                <c:pt idx="0">
                  <c:v>14991.789000000001</c:v>
                </c:pt>
                <c:pt idx="1">
                  <c:v>219.55500000000001</c:v>
                </c:pt>
                <c:pt idx="2">
                  <c:v>14772.234</c:v>
                </c:pt>
                <c:pt idx="3">
                  <c:v>13766.52471568</c:v>
                </c:pt>
                <c:pt idx="4">
                  <c:v>13687.51537429</c:v>
                </c:pt>
                <c:pt idx="5">
                  <c:v>13687.51537429</c:v>
                </c:pt>
                <c:pt idx="6">
                  <c:v>1005.7092843199997</c:v>
                </c:pt>
              </c:numCache>
            </c:numRef>
          </c:val>
        </c:ser>
        <c:ser>
          <c:idx val="1"/>
          <c:order val="1"/>
          <c:tx>
            <c:strRef>
              <c:f>DCE!$K$15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DCE!$L$13:$R$13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DCE!$L$15:$R$15</c:f>
              <c:numCache>
                <c:formatCode>#,##0</c:formatCode>
                <c:ptCount val="7"/>
                <c:pt idx="0">
                  <c:v>12220.588</c:v>
                </c:pt>
                <c:pt idx="1">
                  <c:v>0</c:v>
                </c:pt>
                <c:pt idx="2">
                  <c:v>12220.588</c:v>
                </c:pt>
                <c:pt idx="3">
                  <c:v>11967.5500046</c:v>
                </c:pt>
                <c:pt idx="4">
                  <c:v>9841.9360197999995</c:v>
                </c:pt>
                <c:pt idx="5">
                  <c:v>9841.9360197999995</c:v>
                </c:pt>
                <c:pt idx="6">
                  <c:v>253.03799539999963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3773216"/>
        <c:axId val="473768512"/>
        <c:axId val="0"/>
      </c:bar3DChart>
      <c:catAx>
        <c:axId val="47377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73768512"/>
        <c:crosses val="autoZero"/>
        <c:auto val="1"/>
        <c:lblAlgn val="ctr"/>
        <c:lblOffset val="100"/>
        <c:noMultiLvlLbl val="0"/>
      </c:catAx>
      <c:valAx>
        <c:axId val="47376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737732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vices!$L$10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</c:spPr>
          <c:invertIfNegative val="0"/>
          <c:cat>
            <c:strRef>
              <c:f>vices!$M$9:$Q$9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OBLIGACIÒN ($)</c:v>
                </c:pt>
                <c:pt idx="3">
                  <c:v>PAGOS ($)</c:v>
                </c:pt>
                <c:pt idx="4">
                  <c:v>APR. SIN COMPROMETER ($)</c:v>
                </c:pt>
              </c:strCache>
            </c:strRef>
          </c:cat>
          <c:val>
            <c:numRef>
              <c:f>vices!$M$10:$Q$10</c:f>
              <c:numCache>
                <c:formatCode>"$"\ #,##0_);\("$"\ #,##0\)</c:formatCode>
                <c:ptCount val="5"/>
                <c:pt idx="0">
                  <c:v>24791.387999999999</c:v>
                </c:pt>
                <c:pt idx="1">
                  <c:v>24093.699363159998</c:v>
                </c:pt>
                <c:pt idx="2">
                  <c:v>16360.129205859999</c:v>
                </c:pt>
                <c:pt idx="3">
                  <c:v>16360.129205859999</c:v>
                </c:pt>
                <c:pt idx="4">
                  <c:v>697.68863684000019</c:v>
                </c:pt>
              </c:numCache>
            </c:numRef>
          </c:val>
        </c:ser>
        <c:ser>
          <c:idx val="1"/>
          <c:order val="1"/>
          <c:tx>
            <c:strRef>
              <c:f>vices!$L$11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vices!$M$9:$Q$9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OBLIGACIÒN ($)</c:v>
                </c:pt>
                <c:pt idx="3">
                  <c:v>PAGOS ($)</c:v>
                </c:pt>
                <c:pt idx="4">
                  <c:v>APR. SIN COMPROMETER ($)</c:v>
                </c:pt>
              </c:strCache>
            </c:strRef>
          </c:cat>
          <c:val>
            <c:numRef>
              <c:f>vices!$M$11:$Q$11</c:f>
              <c:numCache>
                <c:formatCode>"$"\ #,##0_);\("$"\ #,##0\)</c:formatCode>
                <c:ptCount val="5"/>
                <c:pt idx="0">
                  <c:v>92479.524797000005</c:v>
                </c:pt>
                <c:pt idx="1">
                  <c:v>92054.186035149993</c:v>
                </c:pt>
                <c:pt idx="2">
                  <c:v>38136.525482149998</c:v>
                </c:pt>
                <c:pt idx="3">
                  <c:v>38136.525482149998</c:v>
                </c:pt>
                <c:pt idx="4">
                  <c:v>425.33876185000611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765768"/>
        <c:axId val="473772824"/>
      </c:barChart>
      <c:lineChart>
        <c:grouping val="standard"/>
        <c:varyColors val="0"/>
        <c:ser>
          <c:idx val="2"/>
          <c:order val="2"/>
          <c:tx>
            <c:strRef>
              <c:f>vices!$L$12</c:f>
              <c:strCache>
                <c:ptCount val="1"/>
                <c:pt idx="0">
                  <c:v>SECRETARIA GENERAL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vices!$M$9:$Q$9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OBLIGACIÒN ($)</c:v>
                </c:pt>
                <c:pt idx="3">
                  <c:v>PAGOS ($)</c:v>
                </c:pt>
                <c:pt idx="4">
                  <c:v>APR. SIN COMPROMETER ($)</c:v>
                </c:pt>
              </c:strCache>
            </c:strRef>
          </c:cat>
          <c:val>
            <c:numRef>
              <c:f>vices!$M$12:$Q$12</c:f>
              <c:numCache>
                <c:formatCode>"$"\ #,##0_);\("$"\ #,##0\)</c:formatCode>
                <c:ptCount val="5"/>
                <c:pt idx="0">
                  <c:v>3470.9863129999999</c:v>
                </c:pt>
                <c:pt idx="1">
                  <c:v>3348.0003661999999</c:v>
                </c:pt>
                <c:pt idx="2">
                  <c:v>2888.7483579999998</c:v>
                </c:pt>
                <c:pt idx="3">
                  <c:v>2888.7483579999998</c:v>
                </c:pt>
                <c:pt idx="4">
                  <c:v>122.98594680000019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vices!$L$13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vices!$M$9:$Q$9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OBLIGACIÒN ($)</c:v>
                </c:pt>
                <c:pt idx="3">
                  <c:v>PAGOS ($)</c:v>
                </c:pt>
                <c:pt idx="4">
                  <c:v>APR. SIN COMPROMETER ($)</c:v>
                </c:pt>
              </c:strCache>
            </c:strRef>
          </c:cat>
          <c:val>
            <c:numRef>
              <c:f>vices!$M$13:$Q$13</c:f>
              <c:numCache>
                <c:formatCode>"$"\ #,##0_);\("$"\ #,##0\)</c:formatCode>
                <c:ptCount val="5"/>
                <c:pt idx="0">
                  <c:v>63257.157056999997</c:v>
                </c:pt>
                <c:pt idx="1">
                  <c:v>62950.716973410003</c:v>
                </c:pt>
                <c:pt idx="2">
                  <c:v>2311.7792164099997</c:v>
                </c:pt>
                <c:pt idx="3">
                  <c:v>2311.7792164099997</c:v>
                </c:pt>
                <c:pt idx="4">
                  <c:v>306.44008358999633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3765768"/>
        <c:axId val="473772824"/>
      </c:lineChart>
      <c:catAx>
        <c:axId val="473765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73772824"/>
        <c:crosses val="autoZero"/>
        <c:auto val="1"/>
        <c:lblAlgn val="ctr"/>
        <c:lblOffset val="100"/>
        <c:noMultiLvlLbl val="0"/>
      </c:catAx>
      <c:valAx>
        <c:axId val="473772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\ #,##0_);\(&quot;$&quot;\ 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737657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28638" y="676275"/>
            <a:ext cx="6019800" cy="3386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7708" y="4288354"/>
            <a:ext cx="5661660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9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77167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95507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8734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556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363035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27/01/2021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77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02827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46359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98431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42047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30941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0134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27/01/2021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7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137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6306" y="1780162"/>
            <a:ext cx="7548664" cy="1449422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                         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CORTE AL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DICIEMBRE DE 2020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1770434" y="2791839"/>
            <a:ext cx="537939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/>
              <a:t>COMPROMETIDO </a:t>
            </a:r>
            <a:r>
              <a:rPr lang="es-CO" dirty="0" smtClean="0"/>
              <a:t> 98,62%        -             OBLIGADO  79,32%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1045" cy="702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7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dirty="0" smtClean="0">
                <a:solidFill>
                  <a:schemeClr val="bg1"/>
                </a:solidFill>
              </a:rPr>
              <a:t>GRAFICA EJECUCIÓN PRESUPUESTAL ACUMULADA                                                                                                             SECCIÓN 3501 MINCOMERCIO CON CORTE AL 31 DE DICIEMBRE DE 2020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11499"/>
              </p:ext>
            </p:extLst>
          </p:nvPr>
        </p:nvGraphicFramePr>
        <p:xfrm>
          <a:off x="155644" y="291829"/>
          <a:ext cx="3988339" cy="3093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578830"/>
              </p:ext>
            </p:extLst>
          </p:nvPr>
        </p:nvGraphicFramePr>
        <p:xfrm>
          <a:off x="0" y="1"/>
          <a:ext cx="9144000" cy="422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019342"/>
            <a:ext cx="9144000" cy="77858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GRÁFICA </a:t>
            </a:r>
            <a:r>
              <a:rPr lang="es-CO" dirty="0">
                <a:solidFill>
                  <a:schemeClr val="bg1"/>
                </a:solidFill>
              </a:rPr>
              <a:t>EJECUCIÓN PRESUPUESTAL ACUMULADA                                                                                                                           </a:t>
            </a:r>
            <a:r>
              <a:rPr lang="es-CO" sz="1400" dirty="0">
                <a:solidFill>
                  <a:schemeClr val="bg1"/>
                </a:solidFill>
              </a:rPr>
              <a:t>UNIDAD EJECUTORA 3501-01 GESTIÓN GENERAL CON CORTE </a:t>
            </a:r>
            <a:r>
              <a:rPr lang="es-CO" sz="1400" dirty="0" smtClean="0">
                <a:solidFill>
                  <a:schemeClr val="bg1"/>
                </a:solidFill>
              </a:rPr>
              <a:t>AL 31 DE DICIEMBRE DE 2020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810208"/>
              </p:ext>
            </p:extLst>
          </p:nvPr>
        </p:nvGraphicFramePr>
        <p:xfrm>
          <a:off x="0" y="1"/>
          <a:ext cx="9143999" cy="401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31 DE DICIEMBRE DE 2020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400" dirty="0"/>
          </a:p>
        </p:txBody>
      </p:sp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37115"/>
              </p:ext>
            </p:extLst>
          </p:nvPr>
        </p:nvGraphicFramePr>
        <p:xfrm>
          <a:off x="-1" y="0"/>
          <a:ext cx="9066179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-27578" y="4200211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GRÀFICA EJECUCIÒN PRESUPUESTAL ACUMULADA </a:t>
            </a: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GASTOS DE INVERSIÒN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31 DE DICIEMBRE </a:t>
            </a:r>
            <a:r>
              <a:rPr lang="es-CO" sz="1400" dirty="0">
                <a:solidFill>
                  <a:schemeClr val="bg1"/>
                </a:solidFill>
              </a:rPr>
              <a:t>DE </a:t>
            </a:r>
            <a:r>
              <a:rPr lang="es-CO" sz="1400" dirty="0" smtClean="0">
                <a:solidFill>
                  <a:schemeClr val="bg1"/>
                </a:solidFill>
              </a:rPr>
              <a:t>2020</a:t>
            </a:r>
            <a:endParaRPr lang="es-CO" sz="1400" dirty="0">
              <a:solidFill>
                <a:schemeClr val="bg1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386231"/>
              </p:ext>
            </p:extLst>
          </p:nvPr>
        </p:nvGraphicFramePr>
        <p:xfrm>
          <a:off x="13397" y="0"/>
          <a:ext cx="9130603" cy="420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 6"/>
          <p:cNvSpPr/>
          <p:nvPr/>
        </p:nvSpPr>
        <p:spPr>
          <a:xfrm>
            <a:off x="13397" y="4899491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3817</TotalTime>
  <Words>114</Words>
  <Application>Microsoft Office PowerPoint</Application>
  <PresentationFormat>Presentación en pantalla (16:9)</PresentationFormat>
  <Paragraphs>11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Calibri Light</vt:lpstr>
      <vt:lpstr>Montserrat</vt:lpstr>
      <vt:lpstr>Calibri</vt:lpstr>
      <vt:lpstr>Arial</vt:lpstr>
      <vt:lpstr>Office Theme</vt:lpstr>
      <vt:lpstr>1_Office Theme</vt:lpstr>
      <vt:lpstr>SECCIÓN 3501 - MINISTERIO DE COMERCIO INDUSTRIA Y TURISMO                          EJECUCIÓN  PRESUPUESTAL  ACUMULADA CON CORTE AL 31 DE DICIEMBRE DE 2020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Alterno</cp:lastModifiedBy>
  <cp:revision>657</cp:revision>
  <cp:lastPrinted>2020-06-02T23:07:20Z</cp:lastPrinted>
  <dcterms:modified xsi:type="dcterms:W3CDTF">2021-01-27T05:01:36Z</dcterms:modified>
</cp:coreProperties>
</file>