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0080"/>
    <a:srgbClr val="CC3300"/>
    <a:srgbClr val="990099"/>
    <a:srgbClr val="FF3399"/>
    <a:srgbClr val="C1504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4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138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MARZO%202019\GRAFICA%20DE%20EJECUCI&#211;N%20PRSUPUESTAL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FEBRERO%202019\GR&#193;FICA%20%20EJECUCI&#211;N%20PRESUPUESTAL%20FEBRERO%20DE%202019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MARZO%202019\GRAFICA%20DE%20EJECUCI&#211;N%20PRSUPUESTAL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FEBRERO%202019\GR&#193;FICA%20%20EJECUCI&#211;N%20PRESUPUESTAL%20FEBRERO%20DE%202019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MARZO%202019\GRAFICA%20DE%20EJECUCI&#211;N%20PRSUPUESTAL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MARZO%202019\GRAFICA%20DE%20EJECUCI&#211;N%20PRSUPUESTAL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918340763780546E-2"/>
          <c:y val="1.8274087691567589E-2"/>
          <c:w val="0.91748737583037887"/>
          <c:h val="0.80738356685107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'TOTAL '!$A$17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gradFill flip="none" rotWithShape="1">
                <a:gsLst>
                  <a:gs pos="0">
                    <a:srgbClr val="FF9900">
                      <a:tint val="66000"/>
                      <a:satMod val="160000"/>
                    </a:srgbClr>
                  </a:gs>
                  <a:gs pos="50000">
                    <a:srgbClr val="FF9900">
                      <a:tint val="44500"/>
                      <a:satMod val="160000"/>
                    </a:srgbClr>
                  </a:gs>
                  <a:gs pos="100000">
                    <a:srgbClr val="FF99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'!$B$16:$H$16</c:f>
              <c:strCache>
                <c:ptCount val="7"/>
                <c:pt idx="0">
                  <c:v>APROPIACIÓN  VIGENTE($)</c:v>
                </c:pt>
                <c:pt idx="1">
                  <c:v>APLAZAMIENTOS  Y BLOQUEOS($)</c:v>
                </c:pt>
                <c:pt idx="2">
                  <c:v>APR.  VIGENTE DESPUES DE APLAZAMIENTOS Y BLOQUEOS ($)</c:v>
                </c:pt>
                <c:pt idx="3">
                  <c:v>COMPROMISOS     ($)</c:v>
                </c:pt>
                <c:pt idx="4">
                  <c:v>OBLIGACIONES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'TOTAL '!$B$17:$H$17</c:f>
              <c:numCache>
                <c:formatCode>#,##0</c:formatCode>
                <c:ptCount val="7"/>
                <c:pt idx="0">
                  <c:v>363287.98308099998</c:v>
                </c:pt>
                <c:pt idx="1">
                  <c:v>391.02100000000002</c:v>
                </c:pt>
                <c:pt idx="2">
                  <c:v>362896.96208099998</c:v>
                </c:pt>
                <c:pt idx="3">
                  <c:v>223009.088666</c:v>
                </c:pt>
                <c:pt idx="4">
                  <c:v>83386.296749000001</c:v>
                </c:pt>
                <c:pt idx="5">
                  <c:v>72313.785541999998</c:v>
                </c:pt>
                <c:pt idx="6">
                  <c:v>139887.87341499998</c:v>
                </c:pt>
              </c:numCache>
            </c:numRef>
          </c:val>
        </c:ser>
        <c:ser>
          <c:idx val="1"/>
          <c:order val="1"/>
          <c:tx>
            <c:strRef>
              <c:f>'TOTAL '!$A$18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'!$B$16:$H$16</c:f>
              <c:strCache>
                <c:ptCount val="7"/>
                <c:pt idx="0">
                  <c:v>APROPIACIÓN  VIGENTE($)</c:v>
                </c:pt>
                <c:pt idx="1">
                  <c:v>APLAZAMIENTOS  Y BLOQUEOS($)</c:v>
                </c:pt>
                <c:pt idx="2">
                  <c:v>APR.  VIGENTE DESPUES DE APLAZAMIENTOS Y BLOQUEOS ($)</c:v>
                </c:pt>
                <c:pt idx="3">
                  <c:v>COMPROMISOS     ($)</c:v>
                </c:pt>
                <c:pt idx="4">
                  <c:v>OBLIGACIONES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'TOTAL '!$B$18:$H$18</c:f>
              <c:numCache>
                <c:formatCode>#,##0</c:formatCode>
                <c:ptCount val="7"/>
                <c:pt idx="0">
                  <c:v>177440.89618000001</c:v>
                </c:pt>
                <c:pt idx="1">
                  <c:v>31148</c:v>
                </c:pt>
                <c:pt idx="2">
                  <c:v>146292.89618000001</c:v>
                </c:pt>
                <c:pt idx="3">
                  <c:v>37486.626075</c:v>
                </c:pt>
                <c:pt idx="4">
                  <c:v>1237.167052</c:v>
                </c:pt>
                <c:pt idx="5">
                  <c:v>1237.167052</c:v>
                </c:pt>
                <c:pt idx="6">
                  <c:v>108806.270105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9347376"/>
        <c:axId val="769351184"/>
        <c:axId val="0"/>
      </c:bar3DChart>
      <c:catAx>
        <c:axId val="76934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9351184"/>
        <c:crosses val="autoZero"/>
        <c:auto val="1"/>
        <c:lblAlgn val="ctr"/>
        <c:lblOffset val="100"/>
        <c:noMultiLvlLbl val="0"/>
      </c:catAx>
      <c:valAx>
        <c:axId val="76935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934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922561437181049"/>
          <c:y val="3.542673107890499E-2"/>
          <c:w val="0.79480274538521656"/>
          <c:h val="0.8024400649625947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9353360"/>
        <c:axId val="769347920"/>
        <c:axId val="0"/>
      </c:bar3DChart>
      <c:catAx>
        <c:axId val="76935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9347920"/>
        <c:crosses val="autoZero"/>
        <c:auto val="1"/>
        <c:lblAlgn val="ctr"/>
        <c:lblOffset val="100"/>
        <c:noMultiLvlLbl val="0"/>
      </c:catAx>
      <c:valAx>
        <c:axId val="769347920"/>
        <c:scaling>
          <c:orientation val="minMax"/>
        </c:scaling>
        <c:delete val="0"/>
        <c:axPos val="l"/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9353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494783582159756E-2"/>
          <c:y val="1.6510724500448229E-2"/>
          <c:w val="0.92950519949555832"/>
          <c:h val="0.75742390785506108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5912224"/>
        <c:axId val="795908416"/>
        <c:axId val="0"/>
      </c:bar3DChart>
      <c:catAx>
        <c:axId val="79591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08416"/>
        <c:crosses val="autoZero"/>
        <c:auto val="1"/>
        <c:lblAlgn val="ctr"/>
        <c:lblOffset val="100"/>
        <c:noMultiLvlLbl val="0"/>
      </c:catAx>
      <c:valAx>
        <c:axId val="79590841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12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72221441011918"/>
          <c:y val="0.11715175487794079"/>
          <c:w val="0.76859128590045811"/>
          <c:h val="0.65781102407237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GG!$A$16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GG!$B$15:$H$15</c:f>
              <c:strCache>
                <c:ptCount val="7"/>
                <c:pt idx="0">
                  <c:v>APROPIACIÓN  VIGENTE($)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COMPROMISOS     ($)</c:v>
                </c:pt>
                <c:pt idx="4">
                  <c:v>OBLIGACIONES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GG!$B$16:$H$16</c:f>
              <c:numCache>
                <c:formatCode>#,##0</c:formatCode>
                <c:ptCount val="7"/>
                <c:pt idx="0">
                  <c:v>349072.08408100001</c:v>
                </c:pt>
                <c:pt idx="1">
                  <c:v>0</c:v>
                </c:pt>
                <c:pt idx="2">
                  <c:v>349072.08408100001</c:v>
                </c:pt>
                <c:pt idx="3">
                  <c:v>219097.950537</c:v>
                </c:pt>
                <c:pt idx="4">
                  <c:v>80692.877278</c:v>
                </c:pt>
                <c:pt idx="5">
                  <c:v>69623.541293999995</c:v>
                </c:pt>
                <c:pt idx="6">
                  <c:v>129974.133543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917120"/>
        <c:axId val="795905696"/>
      </c:barChart>
      <c:lineChart>
        <c:grouping val="standard"/>
        <c:varyColors val="0"/>
        <c:ser>
          <c:idx val="1"/>
          <c:order val="1"/>
          <c:tx>
            <c:strRef>
              <c:f>GG!$A$17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GG!$B$15:$H$15</c:f>
              <c:strCache>
                <c:ptCount val="7"/>
                <c:pt idx="0">
                  <c:v>APROPIACIÓN  VIGENTE($)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COMPROMISOS     ($)</c:v>
                </c:pt>
                <c:pt idx="4">
                  <c:v>OBLIGACIONES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GG!$B$17:$H$17</c:f>
              <c:numCache>
                <c:formatCode>#,##0</c:formatCode>
                <c:ptCount val="7"/>
                <c:pt idx="0">
                  <c:v>172240.89618000001</c:v>
                </c:pt>
                <c:pt idx="1">
                  <c:v>31148</c:v>
                </c:pt>
                <c:pt idx="2">
                  <c:v>141092.89618000001</c:v>
                </c:pt>
                <c:pt idx="3">
                  <c:v>33352.466258</c:v>
                </c:pt>
                <c:pt idx="4">
                  <c:v>1146.1762249999999</c:v>
                </c:pt>
                <c:pt idx="5">
                  <c:v>1146.1762249999999</c:v>
                </c:pt>
                <c:pt idx="6">
                  <c:v>107740.429921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5917120"/>
        <c:axId val="795905696"/>
      </c:lineChart>
      <c:catAx>
        <c:axId val="7959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05696"/>
        <c:crosses val="autoZero"/>
        <c:auto val="1"/>
        <c:lblAlgn val="ctr"/>
        <c:lblOffset val="100"/>
        <c:noMultiLvlLbl val="0"/>
      </c:catAx>
      <c:valAx>
        <c:axId val="79590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17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solidFill>
          <a:schemeClr val="bg1">
            <a:lumMod val="8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55057483042374"/>
          <c:y val="0.86162261591710132"/>
          <c:w val="0.77889885033915252"/>
          <c:h val="0.13797900216805506"/>
        </c:manualLayout>
      </c:layout>
      <c:overlay val="0"/>
      <c:spPr>
        <a:solidFill>
          <a:schemeClr val="accent3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15605861767278"/>
          <c:y val="0.11861460982499171"/>
          <c:w val="0.8205206692913386"/>
          <c:h val="0.71410889779855913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5904064"/>
        <c:axId val="795910048"/>
        <c:axId val="0"/>
      </c:bar3DChart>
      <c:catAx>
        <c:axId val="79590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10048"/>
        <c:crosses val="autoZero"/>
        <c:auto val="1"/>
        <c:lblAlgn val="ctr"/>
        <c:lblOffset val="100"/>
        <c:noMultiLvlLbl val="0"/>
      </c:catAx>
      <c:valAx>
        <c:axId val="7959100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04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DCE!$A$19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DCE!$B$18:$H$18</c:f>
              <c:strCache>
                <c:ptCount val="7"/>
                <c:pt idx="0">
                  <c:v>APR. VIGENTE($)</c:v>
                </c:pt>
                <c:pt idx="1">
                  <c:v>BLOQUEOS ($)</c:v>
                </c:pt>
                <c:pt idx="2">
                  <c:v>APR. VIGENTE DESPUES DE BLOQUEOS ($)</c:v>
                </c:pt>
                <c:pt idx="3">
                  <c:v>COMPROMISOS     ($)</c:v>
                </c:pt>
                <c:pt idx="4">
                  <c:v>OBLIGACIONES 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DCE!$B$19:$H$19</c:f>
              <c:numCache>
                <c:formatCode>#,##0</c:formatCode>
                <c:ptCount val="7"/>
                <c:pt idx="0">
                  <c:v>14215.898999999999</c:v>
                </c:pt>
                <c:pt idx="1">
                  <c:v>391.02100000000002</c:v>
                </c:pt>
                <c:pt idx="2">
                  <c:v>13824.878000000001</c:v>
                </c:pt>
                <c:pt idx="3">
                  <c:v>3911.1381280000001</c:v>
                </c:pt>
                <c:pt idx="4">
                  <c:v>2693.4194699999998</c:v>
                </c:pt>
                <c:pt idx="5">
                  <c:v>2690.244248</c:v>
                </c:pt>
                <c:pt idx="6">
                  <c:v>9913.7398709999998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907328"/>
        <c:axId val="795901888"/>
      </c:barChart>
      <c:lineChart>
        <c:grouping val="standard"/>
        <c:varyColors val="0"/>
        <c:ser>
          <c:idx val="1"/>
          <c:order val="1"/>
          <c:tx>
            <c:strRef>
              <c:f>DCE!$A$20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DCE!$B$18:$H$18</c:f>
              <c:strCache>
                <c:ptCount val="7"/>
                <c:pt idx="0">
                  <c:v>APR. VIGENTE($)</c:v>
                </c:pt>
                <c:pt idx="1">
                  <c:v>BLOQUEOS ($)</c:v>
                </c:pt>
                <c:pt idx="2">
                  <c:v>APR. VIGENTE DESPUES DE BLOQUEOS ($)</c:v>
                </c:pt>
                <c:pt idx="3">
                  <c:v>COMPROMISOS     ($)</c:v>
                </c:pt>
                <c:pt idx="4">
                  <c:v>OBLIGACIONES 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DCE!$B$20:$H$20</c:f>
              <c:numCache>
                <c:formatCode>#,##0</c:formatCode>
                <c:ptCount val="7"/>
                <c:pt idx="0">
                  <c:v>5200</c:v>
                </c:pt>
                <c:pt idx="1">
                  <c:v>0</c:v>
                </c:pt>
                <c:pt idx="2">
                  <c:v>5200</c:v>
                </c:pt>
                <c:pt idx="3">
                  <c:v>4134.1598169999997</c:v>
                </c:pt>
                <c:pt idx="4">
                  <c:v>90.990826999999996</c:v>
                </c:pt>
                <c:pt idx="5">
                  <c:v>90.990826999999996</c:v>
                </c:pt>
                <c:pt idx="6">
                  <c:v>1065.8401819999999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5907328"/>
        <c:axId val="795901888"/>
      </c:lineChart>
      <c:catAx>
        <c:axId val="79590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01888"/>
        <c:crosses val="autoZero"/>
        <c:auto val="1"/>
        <c:lblAlgn val="ctr"/>
        <c:lblOffset val="100"/>
        <c:noMultiLvlLbl val="0"/>
      </c:catAx>
      <c:valAx>
        <c:axId val="79590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07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Hoja1!$A$3</c:f>
              <c:strCache>
                <c:ptCount val="1"/>
                <c:pt idx="0">
                  <c:v>VICEMINISTERIO DE COMERCIO EXTERIOR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Hoja1!$B$3:$H$3</c:f>
              <c:numCache>
                <c:formatCode>#,##0</c:formatCode>
                <c:ptCount val="7"/>
                <c:pt idx="0">
                  <c:v>9416.3836730000003</c:v>
                </c:pt>
                <c:pt idx="1">
                  <c:v>0</c:v>
                </c:pt>
                <c:pt idx="2">
                  <c:v>9416.3836730000003</c:v>
                </c:pt>
                <c:pt idx="3">
                  <c:v>6569.6747930000001</c:v>
                </c:pt>
                <c:pt idx="4">
                  <c:v>336.74404500000003</c:v>
                </c:pt>
                <c:pt idx="5">
                  <c:v>336.74404500000003</c:v>
                </c:pt>
                <c:pt idx="6">
                  <c:v>2846.7088800000001</c:v>
                </c:pt>
              </c:numCache>
            </c:numRef>
          </c:val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VICEMINISTERIO DE DESARROLLO EMPRESARIAL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Hoja1!$B$4:$H$4</c:f>
              <c:numCache>
                <c:formatCode>#,##0</c:formatCode>
                <c:ptCount val="7"/>
                <c:pt idx="0">
                  <c:v>58332.35628</c:v>
                </c:pt>
                <c:pt idx="1">
                  <c:v>148</c:v>
                </c:pt>
                <c:pt idx="2">
                  <c:v>58184.35628</c:v>
                </c:pt>
                <c:pt idx="3">
                  <c:v>26534.979489000001</c:v>
                </c:pt>
                <c:pt idx="4">
                  <c:v>572.07823699999994</c:v>
                </c:pt>
                <c:pt idx="5">
                  <c:v>572.07823699999994</c:v>
                </c:pt>
                <c:pt idx="6">
                  <c:v>31649.376790999999</c:v>
                </c:pt>
              </c:numCache>
            </c:numRef>
          </c:val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VICEMINISTERIO DE TURISMO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Hoja1!$B$5:$H$5</c:f>
              <c:numCache>
                <c:formatCode>#,##0</c:formatCode>
                <c:ptCount val="7"/>
                <c:pt idx="0">
                  <c:v>106120.701608</c:v>
                </c:pt>
                <c:pt idx="1">
                  <c:v>31000</c:v>
                </c:pt>
                <c:pt idx="2">
                  <c:v>75120.701608000003</c:v>
                </c:pt>
                <c:pt idx="3">
                  <c:v>3599.9905370000001</c:v>
                </c:pt>
                <c:pt idx="4">
                  <c:v>283.10420099999999</c:v>
                </c:pt>
                <c:pt idx="5">
                  <c:v>283.10420099999999</c:v>
                </c:pt>
                <c:pt idx="6">
                  <c:v>71520.711070999998</c:v>
                </c:pt>
              </c:numCache>
            </c:numRef>
          </c:val>
        </c:ser>
        <c:ser>
          <c:idx val="3"/>
          <c:order val="3"/>
          <c:tx>
            <c:strRef>
              <c:f>Hoja1!$A$6</c:f>
              <c:strCache>
                <c:ptCount val="1"/>
                <c:pt idx="0">
                  <c:v>SECRETARIA GENERAL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Hoja1!$B$2:$H$2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Hoja1!$B$6:$H$6</c:f>
              <c:numCache>
                <c:formatCode>#,##0</c:formatCode>
                <c:ptCount val="7"/>
                <c:pt idx="0">
                  <c:v>3571.4546190000001</c:v>
                </c:pt>
                <c:pt idx="1">
                  <c:v>0</c:v>
                </c:pt>
                <c:pt idx="2">
                  <c:v>3571.4546190000001</c:v>
                </c:pt>
                <c:pt idx="3">
                  <c:v>781.98125600000003</c:v>
                </c:pt>
                <c:pt idx="4">
                  <c:v>45.240568000000003</c:v>
                </c:pt>
                <c:pt idx="5">
                  <c:v>45.240568000000003</c:v>
                </c:pt>
                <c:pt idx="6">
                  <c:v>2789.4733630000001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5903520"/>
        <c:axId val="795914400"/>
        <c:axId val="0"/>
      </c:bar3DChart>
      <c:catAx>
        <c:axId val="79590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14400"/>
        <c:crosses val="autoZero"/>
        <c:auto val="1"/>
        <c:lblAlgn val="ctr"/>
        <c:lblOffset val="100"/>
        <c:noMultiLvlLbl val="0"/>
      </c:catAx>
      <c:valAx>
        <c:axId val="79591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5903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3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88407"/>
            <a:ext cx="8666296" cy="584775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Century Gothic"/>
              </a:rPr>
              <a:t>EJECUCIÓN PRESUPUESTAL ACUMULADA CON CORTE AL 31 DE MARZO  DE 2019                                                         SECCIÓN 3501 MINISTERIO DE COMERCIO INDUSTRIA Y TURISMO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Imagen 5" descr="cid:A1151BFF-0E8C-41C0-A184-8A0FA5990D6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2" y="3867462"/>
            <a:ext cx="2390932" cy="442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53871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MINISTERIO DE COMERCIO INDUSTRIA Y TURISMO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GRÁFICA EJECUCIÓN PRESUPUESTAL ACUMULADA CON CORTE AL 31 DE MARZO DE 2019</a:t>
            </a:r>
          </a:p>
          <a:p>
            <a:pPr algn="ctr"/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0638" y="4861450"/>
            <a:ext cx="1139261" cy="215444"/>
          </a:xfrm>
          <a:prstGeom prst="rect">
            <a:avLst/>
          </a:prstGeom>
          <a:solidFill>
            <a:srgbClr val="339966"/>
          </a:solidFill>
        </p:spPr>
        <p:txBody>
          <a:bodyPr wrap="square" rtlCol="0">
            <a:spAutoFit/>
          </a:bodyPr>
          <a:lstStyle/>
          <a:p>
            <a:r>
              <a:rPr lang="es-CO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Millones </a:t>
            </a:r>
            <a:r>
              <a:rPr lang="es-CO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O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Pesos ($)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992808"/>
              </p:ext>
            </p:extLst>
          </p:nvPr>
        </p:nvGraphicFramePr>
        <p:xfrm>
          <a:off x="0" y="1019331"/>
          <a:ext cx="9091534" cy="3725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UNIDAD EJECUTORA 3501-01 GESTIÓN GENERAL  CON CORTE AL 31 DE MARZO DE  2019</a:t>
            </a:r>
          </a:p>
          <a:p>
            <a:pPr algn="ctr"/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7901940" y="4561594"/>
            <a:ext cx="1242056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 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278563"/>
              </p:ext>
            </p:extLst>
          </p:nvPr>
        </p:nvGraphicFramePr>
        <p:xfrm>
          <a:off x="4" y="0"/>
          <a:ext cx="8778236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186916"/>
              </p:ext>
            </p:extLst>
          </p:nvPr>
        </p:nvGraphicFramePr>
        <p:xfrm>
          <a:off x="4" y="89942"/>
          <a:ext cx="9143992" cy="439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1766"/>
              </p:ext>
            </p:extLst>
          </p:nvPr>
        </p:nvGraphicFramePr>
        <p:xfrm>
          <a:off x="4" y="442209"/>
          <a:ext cx="8778236" cy="389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07694"/>
            <a:ext cx="9144000" cy="671511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UNIDAD EJECUTORA 3501-02 DIRECCIÓN GENERAL DE COMERCIO EXTERIOR  CON CORTE AL 31 DE MARZO DE 2019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04761" y="4407694"/>
            <a:ext cx="12725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693804"/>
              </p:ext>
            </p:extLst>
          </p:nvPr>
        </p:nvGraphicFramePr>
        <p:xfrm>
          <a:off x="4315442" y="154112"/>
          <a:ext cx="4685148" cy="425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591921"/>
              </p:ext>
            </p:extLst>
          </p:nvPr>
        </p:nvGraphicFramePr>
        <p:xfrm>
          <a:off x="1" y="0"/>
          <a:ext cx="8536897" cy="434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338717"/>
              </p:ext>
            </p:extLst>
          </p:nvPr>
        </p:nvGraphicFramePr>
        <p:xfrm>
          <a:off x="98676" y="217088"/>
          <a:ext cx="8901914" cy="413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GRÁFICA EJECUCIÓN PRESUPUESTAL ACUMULADA - GASTOS DE INVERSIÓN  CON CORTE AL 31 DE MARZO DE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032246" y="4925615"/>
            <a:ext cx="1111753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78157"/>
              </p:ext>
            </p:extLst>
          </p:nvPr>
        </p:nvGraphicFramePr>
        <p:xfrm>
          <a:off x="0" y="0"/>
          <a:ext cx="9144000" cy="467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106</Words>
  <Application>Microsoft Office PowerPoint</Application>
  <PresentationFormat>Presentación en pantalla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149</cp:revision>
  <cp:lastPrinted>2019-02-14T23:57:15Z</cp:lastPrinted>
  <dcterms:created xsi:type="dcterms:W3CDTF">2018-08-19T21:08:29Z</dcterms:created>
  <dcterms:modified xsi:type="dcterms:W3CDTF">2019-04-04T20:47:49Z</dcterms:modified>
</cp:coreProperties>
</file>