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23" r:id="rId2"/>
    <p:sldId id="319" r:id="rId3"/>
    <p:sldId id="320" r:id="rId4"/>
    <p:sldId id="321" r:id="rId5"/>
    <p:sldId id="322" r:id="rId6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Work Sans" panose="020B0604020202020204" charset="0"/>
      <p:regular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Work Sans Light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CCFF33"/>
    <a:srgbClr val="008080"/>
    <a:srgbClr val="38AA71"/>
    <a:srgbClr val="CFDBF3"/>
    <a:srgbClr val="F0EA00"/>
    <a:srgbClr val="4D4D4D"/>
    <a:srgbClr val="66FF66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822" y="11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JUNIO%202019\GRAFICA%20EJECUCI&#211;N%20JUNIO%2030%20DE%202019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JUNIO%202019\GRAFICA%20EJECUCI&#211;N%20JUNIO%2030%20DE%202019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ABRIL%20DE%202019\GRAFICA%20CONSOLIDADO%20EJECUCI&#211;N%20ABRIL%20DE%202019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NANCIERA%20-%20PRESPTO\A&#209;O%202019\PAGINA%20WEB\JUNIO%202019\GRAFICA%20EJECUCI&#211;N%20JUNIO%2030%20DE%202019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MAYO%202019\GRAFICA%20CONSOLIDADO%20EJECUCI&#211;N%20MAYO%2031%20DE%202019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JUNIO%202019\GRAFICA%20EJECUCI&#211;N%20JUNIO%2030%20DE%202019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818546163570931"/>
          <c:y val="3.4079421396314639E-2"/>
          <c:w val="0.79181453836429072"/>
          <c:h val="0.713665774795767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'TOTAL '!$A$16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'TOTAL '!$B$15:$H$15</c:f>
              <c:strCache>
                <c:ptCount val="7"/>
                <c:pt idx="0">
                  <c:v>APR.  VIGENTE($)</c:v>
                </c:pt>
                <c:pt idx="1">
                  <c:v>APLAZAMIENTOS  Y BLOQUEOS($)</c:v>
                </c:pt>
                <c:pt idx="2">
                  <c:v>APR.  VIGENTE DESPUES DE APLAZAMIENTOS Y BLOQUEOS ($)</c:v>
                </c:pt>
                <c:pt idx="3">
                  <c:v>COMPROMISOS ($)</c:v>
                </c:pt>
                <c:pt idx="4">
                  <c:v>OBLIGACIONES 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'TOTAL '!$B$16:$H$16</c:f>
              <c:numCache>
                <c:formatCode>#,##0</c:formatCode>
                <c:ptCount val="7"/>
                <c:pt idx="0">
                  <c:v>386487.98308099998</c:v>
                </c:pt>
                <c:pt idx="1">
                  <c:v>391.02100000000002</c:v>
                </c:pt>
                <c:pt idx="2">
                  <c:v>386096.96208099998</c:v>
                </c:pt>
                <c:pt idx="3">
                  <c:v>308569.82475500001</c:v>
                </c:pt>
                <c:pt idx="4">
                  <c:v>211175.34593000001</c:v>
                </c:pt>
                <c:pt idx="5">
                  <c:v>186672</c:v>
                </c:pt>
                <c:pt idx="6">
                  <c:v>77527.137325999967</c:v>
                </c:pt>
              </c:numCache>
            </c:numRef>
          </c:val>
        </c:ser>
        <c:ser>
          <c:idx val="1"/>
          <c:order val="1"/>
          <c:tx>
            <c:strRef>
              <c:f>'TOTAL '!$A$17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'TOTAL '!$B$15:$H$15</c:f>
              <c:strCache>
                <c:ptCount val="7"/>
                <c:pt idx="0">
                  <c:v>APR.  VIGENTE($)</c:v>
                </c:pt>
                <c:pt idx="1">
                  <c:v>APLAZAMIENTOS  Y BLOQUEOS($)</c:v>
                </c:pt>
                <c:pt idx="2">
                  <c:v>APR.  VIGENTE DESPUES DE APLAZAMIENTOS Y BLOQUEOS ($)</c:v>
                </c:pt>
                <c:pt idx="3">
                  <c:v>COMPROMISOS ($)</c:v>
                </c:pt>
                <c:pt idx="4">
                  <c:v>OBLIGACIONES 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'TOTAL '!$B$17:$H$17</c:f>
              <c:numCache>
                <c:formatCode>#,##0</c:formatCode>
                <c:ptCount val="7"/>
                <c:pt idx="0">
                  <c:v>202100.07618</c:v>
                </c:pt>
                <c:pt idx="1">
                  <c:v>25148</c:v>
                </c:pt>
                <c:pt idx="2">
                  <c:v>176952.07618</c:v>
                </c:pt>
                <c:pt idx="3">
                  <c:v>126364.356367</c:v>
                </c:pt>
                <c:pt idx="4">
                  <c:v>17373.484090999998</c:v>
                </c:pt>
                <c:pt idx="5">
                  <c:v>17370.575435999999</c:v>
                </c:pt>
                <c:pt idx="6">
                  <c:v>50587.719813000003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9576528"/>
        <c:axId val="869578704"/>
        <c:axId val="0"/>
      </c:bar3DChart>
      <c:catAx>
        <c:axId val="86957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9578704"/>
        <c:crosses val="autoZero"/>
        <c:auto val="1"/>
        <c:lblAlgn val="ctr"/>
        <c:lblOffset val="100"/>
        <c:noMultiLvlLbl val="0"/>
      </c:catAx>
      <c:valAx>
        <c:axId val="86957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9576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569455998293301E-2"/>
          <c:y val="3.2579640546517054E-2"/>
          <c:w val="0.76630177746133155"/>
          <c:h val="0.8738918374590771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'GESTIÓN '!$A$16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'GESTIÓN '!$B$15:$H$15</c:f>
              <c:strCache>
                <c:ptCount val="7"/>
                <c:pt idx="0">
                  <c:v>APR.  VIGENTE($)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'GESTIÓN '!$B$16:$H$16</c:f>
              <c:numCache>
                <c:formatCode>#,##0</c:formatCode>
                <c:ptCount val="7"/>
                <c:pt idx="0">
                  <c:v>372272.08408100001</c:v>
                </c:pt>
                <c:pt idx="1">
                  <c:v>0</c:v>
                </c:pt>
                <c:pt idx="2">
                  <c:v>372272.08408100001</c:v>
                </c:pt>
                <c:pt idx="3">
                  <c:v>301807.91178700002</c:v>
                </c:pt>
                <c:pt idx="4">
                  <c:v>205294.08421</c:v>
                </c:pt>
                <c:pt idx="5">
                  <c:v>180805</c:v>
                </c:pt>
                <c:pt idx="6">
                  <c:v>70464.172293999989</c:v>
                </c:pt>
              </c:numCache>
            </c:numRef>
          </c:val>
        </c:ser>
        <c:ser>
          <c:idx val="1"/>
          <c:order val="1"/>
          <c:tx>
            <c:strRef>
              <c:f>'GESTIÓN '!$A$17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'GESTIÓN '!$B$15:$H$15</c:f>
              <c:strCache>
                <c:ptCount val="7"/>
                <c:pt idx="0">
                  <c:v>APR.  VIGENTE($)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'GESTIÓN '!$B$17:$H$17</c:f>
              <c:numCache>
                <c:formatCode>#,##0</c:formatCode>
                <c:ptCount val="7"/>
                <c:pt idx="0">
                  <c:v>196900.07618</c:v>
                </c:pt>
                <c:pt idx="1">
                  <c:v>25148</c:v>
                </c:pt>
                <c:pt idx="2">
                  <c:v>171752.07618</c:v>
                </c:pt>
                <c:pt idx="3">
                  <c:v>122130.19654999999</c:v>
                </c:pt>
                <c:pt idx="4">
                  <c:v>16063.065216999999</c:v>
                </c:pt>
                <c:pt idx="5">
                  <c:v>16060.156562</c:v>
                </c:pt>
                <c:pt idx="6">
                  <c:v>49621.87963000001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69579792"/>
        <c:axId val="869580336"/>
        <c:axId val="900935920"/>
      </c:bar3DChart>
      <c:catAx>
        <c:axId val="86957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9580336"/>
        <c:crosses val="autoZero"/>
        <c:auto val="1"/>
        <c:lblAlgn val="ctr"/>
        <c:lblOffset val="100"/>
        <c:noMultiLvlLbl val="0"/>
      </c:catAx>
      <c:valAx>
        <c:axId val="86958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9579792"/>
        <c:crosses val="autoZero"/>
        <c:crossBetween val="between"/>
      </c:valAx>
      <c:serAx>
        <c:axId val="900935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9580336"/>
        <c:crosses val="autoZero"/>
      </c:ser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651840"/>
        <c:axId val="945663808"/>
        <c:axId val="0"/>
      </c:bar3DChart>
      <c:catAx>
        <c:axId val="94565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45663808"/>
        <c:crosses val="autoZero"/>
        <c:auto val="1"/>
        <c:lblAlgn val="ctr"/>
        <c:lblOffset val="100"/>
        <c:noMultiLvlLbl val="0"/>
      </c:catAx>
      <c:valAx>
        <c:axId val="945663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94565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08574609786523E-2"/>
          <c:y val="0.12267581798549798"/>
          <c:w val="0.93491425390213478"/>
          <c:h val="0.7643619446176621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DCE!$A$17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-5.325380553434341E-17"/>
                  <c:y val="-2.4480603845015866E-2"/>
                </c:manualLayout>
              </c:layout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122092525915499E-2"/>
                      <c:h val="7.0336301540839904E-2"/>
                    </c:manualLayout>
                  </c15:layout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DCE!$B$16:$H$16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DCE!$B$17:$H$17</c:f>
              <c:numCache>
                <c:formatCode>#,##0</c:formatCode>
                <c:ptCount val="7"/>
                <c:pt idx="0">
                  <c:v>14215.898999999999</c:v>
                </c:pt>
                <c:pt idx="1">
                  <c:v>391.02100000000002</c:v>
                </c:pt>
                <c:pt idx="2">
                  <c:v>13824.878000000001</c:v>
                </c:pt>
                <c:pt idx="3">
                  <c:v>6761.9129679999996</c:v>
                </c:pt>
                <c:pt idx="4">
                  <c:v>5881.2617190000001</c:v>
                </c:pt>
                <c:pt idx="5">
                  <c:v>5866.0481040000004</c:v>
                </c:pt>
                <c:pt idx="6">
                  <c:v>7062.965032000001</c:v>
                </c:pt>
              </c:numCache>
            </c:numRef>
          </c:val>
        </c:ser>
        <c:ser>
          <c:idx val="1"/>
          <c:order val="1"/>
          <c:tx>
            <c:strRef>
              <c:f>DCE!$A$18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DCE!$B$16:$H$16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DCE!$B$18:$H$18</c:f>
              <c:numCache>
                <c:formatCode>#,##0</c:formatCode>
                <c:ptCount val="7"/>
                <c:pt idx="0">
                  <c:v>5200</c:v>
                </c:pt>
                <c:pt idx="1">
                  <c:v>0</c:v>
                </c:pt>
                <c:pt idx="2">
                  <c:v>5200</c:v>
                </c:pt>
                <c:pt idx="3">
                  <c:v>4234.1598169999997</c:v>
                </c:pt>
                <c:pt idx="4">
                  <c:v>1310.4188730000001</c:v>
                </c:pt>
                <c:pt idx="5">
                  <c:v>1310.4188730000001</c:v>
                </c:pt>
                <c:pt idx="6">
                  <c:v>965.84018300000025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45659456"/>
        <c:axId val="945662176"/>
        <c:axId val="900930928"/>
      </c:bar3DChart>
      <c:catAx>
        <c:axId val="9456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45662176"/>
        <c:crosses val="autoZero"/>
        <c:auto val="1"/>
        <c:lblAlgn val="ctr"/>
        <c:lblOffset val="100"/>
        <c:noMultiLvlLbl val="0"/>
      </c:catAx>
      <c:valAx>
        <c:axId val="94566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45659456"/>
        <c:crosses val="autoZero"/>
        <c:crossBetween val="between"/>
      </c:valAx>
      <c:serAx>
        <c:axId val="9009309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945662176"/>
        <c:crosses val="autoZero"/>
      </c:ser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5658912"/>
        <c:axId val="945660544"/>
      </c:lineChart>
      <c:catAx>
        <c:axId val="945658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5660544"/>
        <c:crosses val="autoZero"/>
        <c:auto val="1"/>
        <c:lblAlgn val="ctr"/>
        <c:lblOffset val="100"/>
        <c:noMultiLvlLbl val="0"/>
      </c:catAx>
      <c:valAx>
        <c:axId val="94566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456589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570079964922"/>
          <c:y val="1.8658722588355759E-2"/>
          <c:w val="0.71904299200350785"/>
          <c:h val="0.72257819116182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'GASTOS DE INVERSION '!$A$11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'GASTOS DE INVERSION '!$B$10:$H$10</c:f>
              <c:strCache>
                <c:ptCount val="7"/>
                <c:pt idx="0">
                  <c:v>APR. VIGENTE</c:v>
                </c:pt>
                <c:pt idx="1">
                  <c:v>APLAZAMIENTOS</c:v>
                </c:pt>
                <c:pt idx="2">
                  <c:v>APR. VIG DESPUES DE APLAZAMIENTOS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</c:v>
                </c:pt>
              </c:strCache>
            </c:strRef>
          </c:cat>
          <c:val>
            <c:numRef>
              <c:f>'GASTOS DE INVERSION '!$B$11:$H$11</c:f>
              <c:numCache>
                <c:formatCode>#,##0</c:formatCode>
                <c:ptCount val="7"/>
                <c:pt idx="0">
                  <c:v>9416.3836730000003</c:v>
                </c:pt>
                <c:pt idx="1">
                  <c:v>0</c:v>
                </c:pt>
                <c:pt idx="2">
                  <c:v>9416.3836730000003</c:v>
                </c:pt>
                <c:pt idx="3">
                  <c:v>7096.5143520000001</c:v>
                </c:pt>
                <c:pt idx="4">
                  <c:v>2290.5657310000001</c:v>
                </c:pt>
                <c:pt idx="5">
                  <c:v>2290.5657310000001</c:v>
                </c:pt>
                <c:pt idx="6">
                  <c:v>2319.8693210000001</c:v>
                </c:pt>
              </c:numCache>
            </c:numRef>
          </c:val>
        </c:ser>
        <c:ser>
          <c:idx val="1"/>
          <c:order val="1"/>
          <c:tx>
            <c:strRef>
              <c:f>'GASTOS DE INVERSION '!$A$12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'GASTOS DE INVERSION '!$B$10:$H$10</c:f>
              <c:strCache>
                <c:ptCount val="7"/>
                <c:pt idx="0">
                  <c:v>APR. VIGENTE</c:v>
                </c:pt>
                <c:pt idx="1">
                  <c:v>APLAZAMIENTOS</c:v>
                </c:pt>
                <c:pt idx="2">
                  <c:v>APR. VIG DESPUES DE APLAZAMIENTOS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</c:v>
                </c:pt>
              </c:strCache>
            </c:strRef>
          </c:cat>
          <c:val>
            <c:numRef>
              <c:f>'GASTOS DE INVERSION '!$B$12:$H$12</c:f>
              <c:numCache>
                <c:formatCode>#,##0</c:formatCode>
                <c:ptCount val="7"/>
                <c:pt idx="0">
                  <c:v>82991.53628</c:v>
                </c:pt>
                <c:pt idx="1">
                  <c:v>148</c:v>
                </c:pt>
                <c:pt idx="2">
                  <c:v>82843.53628</c:v>
                </c:pt>
                <c:pt idx="3">
                  <c:v>48134.78342</c:v>
                </c:pt>
                <c:pt idx="4">
                  <c:v>13548.739909</c:v>
                </c:pt>
                <c:pt idx="5">
                  <c:v>13545.831254000001</c:v>
                </c:pt>
                <c:pt idx="6">
                  <c:v>34708.752860000001</c:v>
                </c:pt>
              </c:numCache>
            </c:numRef>
          </c:val>
        </c:ser>
        <c:ser>
          <c:idx val="2"/>
          <c:order val="2"/>
          <c:tx>
            <c:strRef>
              <c:f>'GASTOS DE INVERSION '!$A$13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'GASTOS DE INVERSION '!$B$10:$H$10</c:f>
              <c:strCache>
                <c:ptCount val="7"/>
                <c:pt idx="0">
                  <c:v>APR. VIGENTE</c:v>
                </c:pt>
                <c:pt idx="1">
                  <c:v>APLAZAMIENTOS</c:v>
                </c:pt>
                <c:pt idx="2">
                  <c:v>APR. VIG DESPUES DE APLAZAMIENTOS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</c:v>
                </c:pt>
              </c:strCache>
            </c:strRef>
          </c:cat>
          <c:val>
            <c:numRef>
              <c:f>'GASTOS DE INVERSION '!$B$13:$H$13</c:f>
              <c:numCache>
                <c:formatCode>#,##0</c:formatCode>
                <c:ptCount val="7"/>
                <c:pt idx="0">
                  <c:v>106120.701608</c:v>
                </c:pt>
                <c:pt idx="1">
                  <c:v>25000</c:v>
                </c:pt>
                <c:pt idx="2">
                  <c:v>81120.701608000003</c:v>
                </c:pt>
                <c:pt idx="3">
                  <c:v>68759.632677000001</c:v>
                </c:pt>
                <c:pt idx="4">
                  <c:v>1251.5737099999999</c:v>
                </c:pt>
                <c:pt idx="5">
                  <c:v>1251.5737099999999</c:v>
                </c:pt>
                <c:pt idx="6">
                  <c:v>12361.068931000002</c:v>
                </c:pt>
              </c:numCache>
            </c:numRef>
          </c:val>
        </c:ser>
        <c:ser>
          <c:idx val="3"/>
          <c:order val="3"/>
          <c:tx>
            <c:strRef>
              <c:f>'GASTOS DE INVERSION '!$A$14</c:f>
              <c:strCache>
                <c:ptCount val="1"/>
                <c:pt idx="0">
                  <c:v>SECRETARIA GENERAL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'GASTOS DE INVERSION '!$B$10:$H$10</c:f>
              <c:strCache>
                <c:ptCount val="7"/>
                <c:pt idx="0">
                  <c:v>APR. VIGENTE</c:v>
                </c:pt>
                <c:pt idx="1">
                  <c:v>APLAZAMIENTOS</c:v>
                </c:pt>
                <c:pt idx="2">
                  <c:v>APR. VIG DESPUES DE APLAZAMIENTOS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</c:v>
                </c:pt>
              </c:strCache>
            </c:strRef>
          </c:cat>
          <c:val>
            <c:numRef>
              <c:f>'GASTOS DE INVERSION '!$B$14:$H$14</c:f>
              <c:numCache>
                <c:formatCode>#,##0</c:formatCode>
                <c:ptCount val="7"/>
                <c:pt idx="0">
                  <c:v>3571.4546190000001</c:v>
                </c:pt>
                <c:pt idx="1">
                  <c:v>0</c:v>
                </c:pt>
                <c:pt idx="2">
                  <c:v>3571.4546190000001</c:v>
                </c:pt>
                <c:pt idx="3">
                  <c:v>2373.4259160000001</c:v>
                </c:pt>
                <c:pt idx="4">
                  <c:v>282.60473999999999</c:v>
                </c:pt>
                <c:pt idx="5">
                  <c:v>282.60473999999999</c:v>
                </c:pt>
                <c:pt idx="6">
                  <c:v>1198.028703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653472"/>
        <c:axId val="945657280"/>
      </c:barChart>
      <c:catAx>
        <c:axId val="94565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45657280"/>
        <c:crosses val="autoZero"/>
        <c:auto val="1"/>
        <c:lblAlgn val="ctr"/>
        <c:lblOffset val="100"/>
        <c:noMultiLvlLbl val="0"/>
      </c:catAx>
      <c:valAx>
        <c:axId val="94565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45653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13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37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97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50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551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>
  <p:cSld name="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86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03/07/2019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3543" y="576197"/>
            <a:ext cx="9056914" cy="554231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/>
              <a:t>SECCIÓN 3501 - MINISTERIO DE COMERCIO INDUSTRIA Y TURISMO</a:t>
            </a:r>
          </a:p>
          <a:p>
            <a:pPr algn="ctr"/>
            <a:endParaRPr lang="es-CO" dirty="0"/>
          </a:p>
        </p:txBody>
      </p:sp>
      <p:pic>
        <p:nvPicPr>
          <p:cNvPr id="6" name="Imagen 5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06" y="2276475"/>
            <a:ext cx="3601616" cy="6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redondeado 1"/>
          <p:cNvSpPr/>
          <p:nvPr/>
        </p:nvSpPr>
        <p:spPr>
          <a:xfrm>
            <a:off x="0" y="3666931"/>
            <a:ext cx="9144000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bg1"/>
                </a:solidFill>
              </a:rPr>
              <a:t>EJECUCIÓN PRESUPUESTAL ACUMULADA CON CORTE AL 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smtClean="0">
                <a:solidFill>
                  <a:schemeClr val="bg1"/>
                </a:solidFill>
              </a:rPr>
              <a:t>30 DE JUNIO </a:t>
            </a:r>
          </a:p>
          <a:p>
            <a:pPr algn="ctr"/>
            <a:r>
              <a:rPr lang="es-CO" sz="1600" dirty="0" smtClean="0">
                <a:solidFill>
                  <a:schemeClr val="bg1"/>
                </a:solidFill>
              </a:rPr>
              <a:t>DE 2019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3" name="Pentágono 2"/>
          <p:cNvSpPr/>
          <p:nvPr/>
        </p:nvSpPr>
        <p:spPr>
          <a:xfrm>
            <a:off x="6705600" y="4460033"/>
            <a:ext cx="2394858" cy="566057"/>
          </a:xfrm>
          <a:prstGeom prst="homePlate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COMPROMETIDO  77,25 % OBLIGADO       40,59 %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98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6BFAF84-5E72-4D8D-ABD1-2AA23C70CE9E}"/>
              </a:ext>
            </a:extLst>
          </p:cNvPr>
          <p:cNvSpPr/>
          <p:nvPr/>
        </p:nvSpPr>
        <p:spPr>
          <a:xfrm>
            <a:off x="97603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Google Shape;214;p28"/>
          <p:cNvSpPr txBox="1">
            <a:spLocks noGrp="1"/>
          </p:cNvSpPr>
          <p:nvPr>
            <p:ph type="body" sz="half" idx="2"/>
          </p:nvPr>
        </p:nvSpPr>
        <p:spPr>
          <a:xfrm>
            <a:off x="292813" y="4940512"/>
            <a:ext cx="1789987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</a:pP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92814" y="4286250"/>
            <a:ext cx="8768636" cy="46355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30 DE JUNIO DE 2019 </a:t>
            </a:r>
          </a:p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790953"/>
              </p:ext>
            </p:extLst>
          </p:nvPr>
        </p:nvGraphicFramePr>
        <p:xfrm>
          <a:off x="379445" y="87087"/>
          <a:ext cx="8459755" cy="409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9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46BFAF84-5E72-4D8D-ABD1-2AA23C70CE9E}"/>
              </a:ext>
            </a:extLst>
          </p:cNvPr>
          <p:cNvSpPr/>
          <p:nvPr/>
        </p:nvSpPr>
        <p:spPr>
          <a:xfrm>
            <a:off x="-2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Google Shape;214;p28"/>
          <p:cNvSpPr txBox="1">
            <a:spLocks/>
          </p:cNvSpPr>
          <p:nvPr/>
        </p:nvSpPr>
        <p:spPr>
          <a:xfrm>
            <a:off x="195209" y="4940512"/>
            <a:ext cx="1633591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73050" y="4394200"/>
            <a:ext cx="8813800" cy="4064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GRÁFICA EJECUCIÓN PRESUPUESTAL ACUMULADA                                                                                                                           UNIDAD EJECUTORA 3501-01 GESTIÓN GENERAL CON CORTE AL 30 DE JUNIO DE 2019</a:t>
            </a:r>
            <a:endParaRPr lang="es-CO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754162"/>
              </p:ext>
            </p:extLst>
          </p:nvPr>
        </p:nvGraphicFramePr>
        <p:xfrm>
          <a:off x="273050" y="88107"/>
          <a:ext cx="8709219" cy="428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38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46BFAF84-5E72-4D8D-ABD1-2AA23C70CE9E}"/>
              </a:ext>
            </a:extLst>
          </p:cNvPr>
          <p:cNvSpPr/>
          <p:nvPr/>
        </p:nvSpPr>
        <p:spPr>
          <a:xfrm>
            <a:off x="-2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Montserrat" panose="020B0604020202020204" charset="0"/>
            </a:endParaRPr>
          </a:p>
        </p:txBody>
      </p:sp>
      <p:sp>
        <p:nvSpPr>
          <p:cNvPr id="19" name="Google Shape;214;p28"/>
          <p:cNvSpPr txBox="1">
            <a:spLocks/>
          </p:cNvSpPr>
          <p:nvPr/>
        </p:nvSpPr>
        <p:spPr>
          <a:xfrm>
            <a:off x="195209" y="4940512"/>
            <a:ext cx="151459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310920"/>
              </p:ext>
            </p:extLst>
          </p:nvPr>
        </p:nvGraphicFramePr>
        <p:xfrm>
          <a:off x="377085" y="81419"/>
          <a:ext cx="8536487" cy="415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250522" y="4231623"/>
            <a:ext cx="8844926" cy="55627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GRÁFICA EJECUCIÓN PRESUPUESTAL ACUMULADA </a:t>
            </a:r>
          </a:p>
          <a:p>
            <a:pPr algn="ctr"/>
            <a:r>
              <a:rPr lang="es-CO" dirty="0" smtClean="0"/>
              <a:t>UNIDAD 3501-02 DIRECCIÓN GENERAL DE COMERCIO EXTERIOR CON CORTE AL 30 DE JUNIO DE 2019</a:t>
            </a:r>
            <a:endParaRPr lang="es-CO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909716"/>
              </p:ext>
            </p:extLst>
          </p:nvPr>
        </p:nvGraphicFramePr>
        <p:xfrm>
          <a:off x="250522" y="81419"/>
          <a:ext cx="8744188" cy="415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34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46BFAF84-5E72-4D8D-ABD1-2AA23C70CE9E}"/>
              </a:ext>
            </a:extLst>
          </p:cNvPr>
          <p:cNvSpPr/>
          <p:nvPr/>
        </p:nvSpPr>
        <p:spPr>
          <a:xfrm>
            <a:off x="-2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Montserrat" panose="020B0604020202020204" charset="0"/>
            </a:endParaRPr>
          </a:p>
        </p:txBody>
      </p:sp>
      <p:sp>
        <p:nvSpPr>
          <p:cNvPr id="19" name="Google Shape;214;p28"/>
          <p:cNvSpPr txBox="1">
            <a:spLocks/>
          </p:cNvSpPr>
          <p:nvPr/>
        </p:nvSpPr>
        <p:spPr>
          <a:xfrm>
            <a:off x="195209" y="4940512"/>
            <a:ext cx="366787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6" name="Google Shape;214;p28"/>
          <p:cNvSpPr txBox="1">
            <a:spLocks/>
          </p:cNvSpPr>
          <p:nvPr/>
        </p:nvSpPr>
        <p:spPr>
          <a:xfrm>
            <a:off x="195209" y="4940512"/>
            <a:ext cx="366787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13151" y="4211216"/>
            <a:ext cx="8724378" cy="54117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EJECUCIÓN PRESUPUESTAL GASTOS DE INVERSIÓN  CON CORTE AL 30 DE JUNIO DE 2019</a:t>
            </a:r>
            <a:endParaRPr lang="es-CO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83714"/>
              </p:ext>
            </p:extLst>
          </p:nvPr>
        </p:nvGraphicFramePr>
        <p:xfrm>
          <a:off x="195209" y="0"/>
          <a:ext cx="8842320" cy="419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423134"/>
              </p:ext>
            </p:extLst>
          </p:nvPr>
        </p:nvGraphicFramePr>
        <p:xfrm>
          <a:off x="195209" y="80864"/>
          <a:ext cx="8899027" cy="413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72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116</Words>
  <Application>Microsoft Office PowerPoint</Application>
  <PresentationFormat>Presentación en pantalla (16:9)</PresentationFormat>
  <Paragraphs>14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Calibri</vt:lpstr>
      <vt:lpstr>Work Sans</vt:lpstr>
      <vt:lpstr>Arial</vt:lpstr>
      <vt:lpstr>Montserrat</vt:lpstr>
      <vt:lpstr>Calibri Light</vt:lpstr>
      <vt:lpstr>Work Sans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374</cp:revision>
  <cp:lastPrinted>2019-07-03T00:37:58Z</cp:lastPrinted>
  <dcterms:modified xsi:type="dcterms:W3CDTF">2019-07-03T15:24:57Z</dcterms:modified>
</cp:coreProperties>
</file>