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23" r:id="rId2"/>
    <p:sldId id="319" r:id="rId3"/>
    <p:sldId id="320" r:id="rId4"/>
    <p:sldId id="321" r:id="rId5"/>
    <p:sldId id="322" r:id="rId6"/>
  </p:sldIdLst>
  <p:sldSz cx="9144000" cy="5143500" type="screen16x9"/>
  <p:notesSz cx="7010400" cy="9296400"/>
  <p:embeddedFontLst>
    <p:embeddedFont>
      <p:font typeface="Work Sans" panose="020B0604020202020204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Work Sans Light" panose="020B0604020202020204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CCFF33"/>
    <a:srgbClr val="008080"/>
    <a:srgbClr val="38AA71"/>
    <a:srgbClr val="CFDBF3"/>
    <a:srgbClr val="F0EA00"/>
    <a:srgbClr val="4D4D4D"/>
    <a:srgbClr val="66FF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BRIL%20DE%202019\GRAFICA%20CONSOLIDADO%20EJECUCI&#211;N%20ABRIL%20DE%20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BRIL%20DE%202019\GRAFICA%20CONSOLIDADO%20EJECUCI&#211;N%20ABRIL%20DE%20201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ABRIL%20DE%202019\GRAFICA%20CONSOLIDADO%20EJECUCI&#211;N%20ABRIL%20DE%20201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FINANCIERA%20-%20PRESPTO\A&#209;O%202019\PAGINA%20WEB\ABRIL%20DE%202019\GRAFICA%20CONSOLIDADO%20EJECUCI&#211;N%20ABRIL%20DE%20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88342691049392"/>
          <c:y val="1.4658683107871979E-2"/>
          <c:w val="0.75211657308950608"/>
          <c:h val="0.73851564029653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'SECCIÓN '!$A$15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'SECCIÓN '!$B$14:$H$14</c:f>
              <c:strCache>
                <c:ptCount val="7"/>
                <c:pt idx="0">
                  <c:v>APR.  VIGENTE                  ($)</c:v>
                </c:pt>
                <c:pt idx="1">
                  <c:v>APLAZ.  Y BLOQUEO ($)</c:v>
                </c:pt>
                <c:pt idx="2">
                  <c:v>APR. VIG. DESPUES DE APLAZ. Y BLOQUEO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APR.SIN COMPROMETER        ($)</c:v>
                </c:pt>
              </c:strCache>
            </c:strRef>
          </c:cat>
          <c:val>
            <c:numRef>
              <c:f>'SECCIÓN '!$B$15:$H$15</c:f>
              <c:numCache>
                <c:formatCode>#,##0</c:formatCode>
                <c:ptCount val="7"/>
                <c:pt idx="0">
                  <c:v>49104.214</c:v>
                </c:pt>
                <c:pt idx="1">
                  <c:v>391.02100000000002</c:v>
                </c:pt>
                <c:pt idx="2">
                  <c:v>48713.192999999999</c:v>
                </c:pt>
                <c:pt idx="3">
                  <c:v>13559.609925999999</c:v>
                </c:pt>
                <c:pt idx="4">
                  <c:v>13254.249376</c:v>
                </c:pt>
                <c:pt idx="5">
                  <c:v>13204.452918999999</c:v>
                </c:pt>
                <c:pt idx="6">
                  <c:v>35153.583074000002</c:v>
                </c:pt>
              </c:numCache>
            </c:numRef>
          </c:val>
        </c:ser>
        <c:ser>
          <c:idx val="1"/>
          <c:order val="1"/>
          <c:tx>
            <c:strRef>
              <c:f>'SECCIÓN '!$A$16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'SECCIÓN '!$B$14:$H$14</c:f>
              <c:strCache>
                <c:ptCount val="7"/>
                <c:pt idx="0">
                  <c:v>APR.  VIGENTE                  ($)</c:v>
                </c:pt>
                <c:pt idx="1">
                  <c:v>APLAZ.  Y BLOQUEO ($)</c:v>
                </c:pt>
                <c:pt idx="2">
                  <c:v>APR. VIG. DESPUES DE APLAZ. Y BLOQUEO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APR.SIN COMPROMETER        ($)</c:v>
                </c:pt>
              </c:strCache>
            </c:strRef>
          </c:cat>
          <c:val>
            <c:numRef>
              <c:f>'SECCIÓN '!$B$16:$H$16</c:f>
              <c:numCache>
                <c:formatCode>#,##0</c:formatCode>
                <c:ptCount val="7"/>
                <c:pt idx="0">
                  <c:v>21367.197033</c:v>
                </c:pt>
                <c:pt idx="1">
                  <c:v>0</c:v>
                </c:pt>
                <c:pt idx="2">
                  <c:v>21367.197033</c:v>
                </c:pt>
                <c:pt idx="3">
                  <c:v>17007.696157999999</c:v>
                </c:pt>
                <c:pt idx="4">
                  <c:v>5773.7751399999997</c:v>
                </c:pt>
                <c:pt idx="5">
                  <c:v>5651.2944090000001</c:v>
                </c:pt>
                <c:pt idx="6">
                  <c:v>4359.5008750000015</c:v>
                </c:pt>
              </c:numCache>
            </c:numRef>
          </c:val>
        </c:ser>
        <c:ser>
          <c:idx val="2"/>
          <c:order val="2"/>
          <c:tx>
            <c:strRef>
              <c:f>'SECCIÓN '!$A$17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'SECCIÓN '!$B$14:$H$14</c:f>
              <c:strCache>
                <c:ptCount val="7"/>
                <c:pt idx="0">
                  <c:v>APR.  VIGENTE                  ($)</c:v>
                </c:pt>
                <c:pt idx="1">
                  <c:v>APLAZ.  Y BLOQUEO ($)</c:v>
                </c:pt>
                <c:pt idx="2">
                  <c:v>APR. VIG. DESPUES DE APLAZ. Y BLOQUEO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APR.SIN COMPROMETER        ($)</c:v>
                </c:pt>
              </c:strCache>
            </c:strRef>
          </c:cat>
          <c:val>
            <c:numRef>
              <c:f>'SECCIÓN '!$B$17:$H$17</c:f>
              <c:numCache>
                <c:formatCode>#,##0</c:formatCode>
                <c:ptCount val="7"/>
                <c:pt idx="0">
                  <c:v>293922.14204800001</c:v>
                </c:pt>
                <c:pt idx="1">
                  <c:v>0</c:v>
                </c:pt>
                <c:pt idx="2">
                  <c:v>293922.14204800001</c:v>
                </c:pt>
                <c:pt idx="3">
                  <c:v>206354.84932899999</c:v>
                </c:pt>
                <c:pt idx="4">
                  <c:v>73711.137843000004</c:v>
                </c:pt>
                <c:pt idx="5">
                  <c:v>62244.012672999997</c:v>
                </c:pt>
                <c:pt idx="6">
                  <c:v>87567.292719000019</c:v>
                </c:pt>
              </c:numCache>
            </c:numRef>
          </c:val>
        </c:ser>
        <c:ser>
          <c:idx val="3"/>
          <c:order val="3"/>
          <c:tx>
            <c:strRef>
              <c:f>'SECCIÓN '!$A$18</c:f>
              <c:strCache>
                <c:ptCount val="1"/>
                <c:pt idx="0">
                  <c:v>Gastos por Tributos, Multas, Sanciones e Intetereses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'SECCIÓN '!$B$14:$H$14</c:f>
              <c:strCache>
                <c:ptCount val="7"/>
                <c:pt idx="0">
                  <c:v>APR.  VIGENTE                  ($)</c:v>
                </c:pt>
                <c:pt idx="1">
                  <c:v>APLAZ.  Y BLOQUEO ($)</c:v>
                </c:pt>
                <c:pt idx="2">
                  <c:v>APR. VIG. DESPUES DE APLAZ. Y BLOQUEO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APR.SIN COMPROMETER        ($)</c:v>
                </c:pt>
              </c:strCache>
            </c:strRef>
          </c:cat>
          <c:val>
            <c:numRef>
              <c:f>'SECCIÓN '!$B$18:$H$18</c:f>
              <c:numCache>
                <c:formatCode>#,##0</c:formatCode>
                <c:ptCount val="7"/>
                <c:pt idx="0">
                  <c:v>12094.43</c:v>
                </c:pt>
                <c:pt idx="1">
                  <c:v>0</c:v>
                </c:pt>
                <c:pt idx="2">
                  <c:v>12094.43</c:v>
                </c:pt>
                <c:pt idx="3">
                  <c:v>11234.729729000001</c:v>
                </c:pt>
                <c:pt idx="4">
                  <c:v>11234.729729000001</c:v>
                </c:pt>
                <c:pt idx="5">
                  <c:v>11234.729729000001</c:v>
                </c:pt>
                <c:pt idx="6">
                  <c:v>859.7002709999997</c:v>
                </c:pt>
              </c:numCache>
            </c:numRef>
          </c:val>
        </c:ser>
        <c:ser>
          <c:idx val="4"/>
          <c:order val="4"/>
          <c:tx>
            <c:strRef>
              <c:f>'SECCIÓN '!$A$19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'SECCIÓN '!$B$14:$H$14</c:f>
              <c:strCache>
                <c:ptCount val="7"/>
                <c:pt idx="0">
                  <c:v>APR.  VIGENTE                  ($)</c:v>
                </c:pt>
                <c:pt idx="1">
                  <c:v>APLAZ.  Y BLOQUEO ($)</c:v>
                </c:pt>
                <c:pt idx="2">
                  <c:v>APR. VIG. DESPUES DE APLAZ. Y BLOQUEO ($)</c:v>
                </c:pt>
                <c:pt idx="3">
                  <c:v>COMPROMISOS    ($)</c:v>
                </c:pt>
                <c:pt idx="4">
                  <c:v>OBLIGACIONES        ($)</c:v>
                </c:pt>
                <c:pt idx="5">
                  <c:v>   PAGOS  ($)</c:v>
                </c:pt>
                <c:pt idx="6">
                  <c:v>APR.SIN COMPROMETER        ($)</c:v>
                </c:pt>
              </c:strCache>
            </c:strRef>
          </c:cat>
          <c:val>
            <c:numRef>
              <c:f>'SECCIÓN '!$B$19:$H$19</c:f>
              <c:numCache>
                <c:formatCode>#,##0</c:formatCode>
                <c:ptCount val="7"/>
                <c:pt idx="0">
                  <c:v>202100.07618</c:v>
                </c:pt>
                <c:pt idx="1">
                  <c:v>31148</c:v>
                </c:pt>
                <c:pt idx="2">
                  <c:v>170952.07618</c:v>
                </c:pt>
                <c:pt idx="3">
                  <c:v>104250.058976</c:v>
                </c:pt>
                <c:pt idx="4">
                  <c:v>2633.6126549999999</c:v>
                </c:pt>
                <c:pt idx="5">
                  <c:v>2629.2144600000001</c:v>
                </c:pt>
                <c:pt idx="6">
                  <c:v>66702.017204000003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22700480"/>
        <c:axId val="-822712448"/>
        <c:axId val="0"/>
      </c:bar3DChart>
      <c:catAx>
        <c:axId val="-82270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22712448"/>
        <c:crosses val="autoZero"/>
        <c:auto val="1"/>
        <c:lblAlgn val="ctr"/>
        <c:lblOffset val="100"/>
        <c:noMultiLvlLbl val="0"/>
      </c:catAx>
      <c:valAx>
        <c:axId val="-82271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22700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'GESTIÓN GRAL'!$A$16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'GESTIÓN GRAL'!$B$15:$H$15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VIG.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GRAL'!$B$16:$H$16</c:f>
              <c:numCache>
                <c:formatCode>#,##0</c:formatCode>
                <c:ptCount val="7"/>
                <c:pt idx="0">
                  <c:v>362272.08408100001</c:v>
                </c:pt>
                <c:pt idx="1">
                  <c:v>0</c:v>
                </c:pt>
                <c:pt idx="2">
                  <c:v>362272.08408100001</c:v>
                </c:pt>
                <c:pt idx="3">
                  <c:v>243409.60096499999</c:v>
                </c:pt>
                <c:pt idx="4">
                  <c:v>100348.431684</c:v>
                </c:pt>
                <c:pt idx="5">
                  <c:v>88724.683967999998</c:v>
                </c:pt>
                <c:pt idx="6">
                  <c:v>118862.48311600002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822710272"/>
        <c:axId val="-744542784"/>
      </c:barChart>
      <c:lineChart>
        <c:grouping val="standard"/>
        <c:varyColors val="0"/>
        <c:ser>
          <c:idx val="1"/>
          <c:order val="1"/>
          <c:tx>
            <c:strRef>
              <c:f>'GESTIÓN GRAL'!$A$17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'GESTIÓN GRAL'!$B$15:$H$15</c:f>
              <c:strCache>
                <c:ptCount val="7"/>
                <c:pt idx="0">
                  <c:v>APR.  VIGENTE($)</c:v>
                </c:pt>
                <c:pt idx="1">
                  <c:v>APLAZAMIENTOS ($)</c:v>
                </c:pt>
                <c:pt idx="2">
                  <c:v>APR. VIG. DESPUES DE APLAZAMIENTOS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GRAL'!$B$17:$H$17</c:f>
              <c:numCache>
                <c:formatCode>#,##0</c:formatCode>
                <c:ptCount val="7"/>
                <c:pt idx="0">
                  <c:v>196900.07618</c:v>
                </c:pt>
                <c:pt idx="1">
                  <c:v>31148</c:v>
                </c:pt>
                <c:pt idx="2">
                  <c:v>165752.07618</c:v>
                </c:pt>
                <c:pt idx="3">
                  <c:v>100115.89915899999</c:v>
                </c:pt>
                <c:pt idx="4">
                  <c:v>2212.9336870000002</c:v>
                </c:pt>
                <c:pt idx="5">
                  <c:v>2208.535492</c:v>
                </c:pt>
                <c:pt idx="6">
                  <c:v>65636.17702100001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822710272"/>
        <c:axId val="-744542784"/>
      </c:lineChart>
      <c:catAx>
        <c:axId val="-8227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44542784"/>
        <c:crosses val="autoZero"/>
        <c:auto val="1"/>
        <c:lblAlgn val="ctr"/>
        <c:lblOffset val="100"/>
        <c:noMultiLvlLbl val="0"/>
      </c:catAx>
      <c:valAx>
        <c:axId val="-74454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22710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DCE!$A$18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DCE!$B$18:$H$18</c:f>
              <c:numCache>
                <c:formatCode>#,##0</c:formatCode>
                <c:ptCount val="7"/>
                <c:pt idx="0">
                  <c:v>14215.898999999999</c:v>
                </c:pt>
                <c:pt idx="1">
                  <c:v>391.02100000000002</c:v>
                </c:pt>
                <c:pt idx="2">
                  <c:v>13824.878000000001</c:v>
                </c:pt>
                <c:pt idx="3">
                  <c:v>4747.2841770000005</c:v>
                </c:pt>
                <c:pt idx="4">
                  <c:v>3625.46</c:v>
                </c:pt>
                <c:pt idx="5">
                  <c:v>3609.8049999999998</c:v>
                </c:pt>
                <c:pt idx="6">
                  <c:v>9077.5938229999992</c:v>
                </c:pt>
              </c:numCache>
            </c:numRef>
          </c:val>
        </c:ser>
        <c:ser>
          <c:idx val="1"/>
          <c:order val="1"/>
          <c:tx>
            <c:strRef>
              <c:f>DCE!$A$19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DCE!$B$19:$H$19</c:f>
              <c:numCache>
                <c:formatCode>#,##0</c:formatCode>
                <c:ptCount val="7"/>
                <c:pt idx="0">
                  <c:v>5200</c:v>
                </c:pt>
                <c:pt idx="1">
                  <c:v>0</c:v>
                </c:pt>
                <c:pt idx="2">
                  <c:v>5200</c:v>
                </c:pt>
                <c:pt idx="3">
                  <c:v>4134.1598169999997</c:v>
                </c:pt>
                <c:pt idx="4">
                  <c:v>420.678967</c:v>
                </c:pt>
                <c:pt idx="5">
                  <c:v>420.678967</c:v>
                </c:pt>
                <c:pt idx="6">
                  <c:v>1065.8401830000003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44539520"/>
        <c:axId val="-744543872"/>
        <c:axId val="0"/>
      </c:bar3DChart>
      <c:catAx>
        <c:axId val="-74453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44543872"/>
        <c:crosses val="autoZero"/>
        <c:auto val="1"/>
        <c:lblAlgn val="ctr"/>
        <c:lblOffset val="100"/>
        <c:noMultiLvlLbl val="0"/>
      </c:catAx>
      <c:valAx>
        <c:axId val="-74454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44539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089938337821704"/>
          <c:y val="0.1111310861423221"/>
          <c:w val="0.75910061662178296"/>
          <c:h val="0.577986493261376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'!$A$3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'INVERSION '!$B$2:$H$2</c:f>
              <c:strCache>
                <c:ptCount val="7"/>
                <c:pt idx="0">
                  <c:v>APR. VIGENTE 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 ($)</c:v>
                </c:pt>
                <c:pt idx="4">
                  <c:v>OBLIGACIÓN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'INVERSION '!$B$3:$H$3</c:f>
              <c:numCache>
                <c:formatCode>#,##0</c:formatCode>
                <c:ptCount val="7"/>
                <c:pt idx="0">
                  <c:v>9416.3836730000003</c:v>
                </c:pt>
                <c:pt idx="1">
                  <c:v>0</c:v>
                </c:pt>
                <c:pt idx="2">
                  <c:v>9416.3836730000003</c:v>
                </c:pt>
                <c:pt idx="3">
                  <c:v>6614.9056490000003</c:v>
                </c:pt>
                <c:pt idx="4">
                  <c:v>872.62973299999999</c:v>
                </c:pt>
                <c:pt idx="5">
                  <c:v>872.62973299999999</c:v>
                </c:pt>
                <c:pt idx="6">
                  <c:v>2801.478024</c:v>
                </c:pt>
              </c:numCache>
            </c:numRef>
          </c:val>
        </c:ser>
        <c:ser>
          <c:idx val="1"/>
          <c:order val="1"/>
          <c:tx>
            <c:strRef>
              <c:f>'INVERSION '!$A$4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'INVERSION '!$B$2:$H$2</c:f>
              <c:strCache>
                <c:ptCount val="7"/>
                <c:pt idx="0">
                  <c:v>APR. VIGENTE 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 ($)</c:v>
                </c:pt>
                <c:pt idx="4">
                  <c:v>OBLIGACIÓN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'INVERSION '!$B$4:$H$4</c:f>
              <c:numCache>
                <c:formatCode>#,##0</c:formatCode>
                <c:ptCount val="7"/>
                <c:pt idx="0">
                  <c:v>82991.53628</c:v>
                </c:pt>
                <c:pt idx="1">
                  <c:v>148</c:v>
                </c:pt>
                <c:pt idx="2">
                  <c:v>82843.53628</c:v>
                </c:pt>
                <c:pt idx="3">
                  <c:v>27675.548137999998</c:v>
                </c:pt>
                <c:pt idx="4">
                  <c:v>1105.4587959999999</c:v>
                </c:pt>
                <c:pt idx="5">
                  <c:v>1101.0606009999999</c:v>
                </c:pt>
                <c:pt idx="6">
                  <c:v>55167.988142000002</c:v>
                </c:pt>
              </c:numCache>
            </c:numRef>
          </c:val>
        </c:ser>
        <c:ser>
          <c:idx val="2"/>
          <c:order val="2"/>
          <c:tx>
            <c:strRef>
              <c:f>'INVERSION '!$A$5</c:f>
              <c:strCache>
                <c:ptCount val="1"/>
                <c:pt idx="0">
                  <c:v>VICEMINISTERIO DE TURISMO 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'INVERSION '!$B$2:$H$2</c:f>
              <c:strCache>
                <c:ptCount val="7"/>
                <c:pt idx="0">
                  <c:v>APR. VIGENTE 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 ($)</c:v>
                </c:pt>
                <c:pt idx="4">
                  <c:v>OBLIGACIÓN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'INVERSION '!$B$5:$H$5</c:f>
              <c:numCache>
                <c:formatCode>#,##0</c:formatCode>
                <c:ptCount val="7"/>
                <c:pt idx="0">
                  <c:v>106120.701608</c:v>
                </c:pt>
                <c:pt idx="1">
                  <c:v>31000</c:v>
                </c:pt>
                <c:pt idx="2">
                  <c:v>75120.701608000003</c:v>
                </c:pt>
                <c:pt idx="3">
                  <c:v>68650.132540999999</c:v>
                </c:pt>
                <c:pt idx="4">
                  <c:v>568.88246400000003</c:v>
                </c:pt>
                <c:pt idx="5">
                  <c:v>568.88246400000003</c:v>
                </c:pt>
                <c:pt idx="6">
                  <c:v>6470.569067000004</c:v>
                </c:pt>
              </c:numCache>
            </c:numRef>
          </c:val>
        </c:ser>
        <c:ser>
          <c:idx val="3"/>
          <c:order val="3"/>
          <c:tx>
            <c:strRef>
              <c:f>'INVERSION '!$A$6</c:f>
              <c:strCache>
                <c:ptCount val="1"/>
                <c:pt idx="0">
                  <c:v>SECRETARIA GENERAL 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'INVERSION '!$B$2:$H$2</c:f>
              <c:strCache>
                <c:ptCount val="7"/>
                <c:pt idx="0">
                  <c:v>APR. VIGENTE ($)</c:v>
                </c:pt>
                <c:pt idx="1">
                  <c:v>APLAZAMIENTOS ($)</c:v>
                </c:pt>
                <c:pt idx="2">
                  <c:v>APR. VIGENTE DESPUES DE APLAZAMIENTOS ($)</c:v>
                </c:pt>
                <c:pt idx="3">
                  <c:v>COMPROMISO ($)</c:v>
                </c:pt>
                <c:pt idx="4">
                  <c:v>OBLIGACIÓN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'INVERSION '!$B$6:$H$6</c:f>
              <c:numCache>
                <c:formatCode>#,##0</c:formatCode>
                <c:ptCount val="7"/>
                <c:pt idx="0">
                  <c:v>3571.4546190000001</c:v>
                </c:pt>
                <c:pt idx="1">
                  <c:v>0</c:v>
                </c:pt>
                <c:pt idx="2">
                  <c:v>3571.4546190000001</c:v>
                </c:pt>
                <c:pt idx="3">
                  <c:v>1309.4726470000001</c:v>
                </c:pt>
                <c:pt idx="4">
                  <c:v>86.641660999999999</c:v>
                </c:pt>
                <c:pt idx="5">
                  <c:v>86.641660999999999</c:v>
                </c:pt>
                <c:pt idx="6">
                  <c:v>2261.981972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44534624"/>
        <c:axId val="-744538976"/>
        <c:axId val="0"/>
      </c:bar3DChart>
      <c:catAx>
        <c:axId val="-74453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44538976"/>
        <c:crosses val="autoZero"/>
        <c:auto val="1"/>
        <c:lblAlgn val="ctr"/>
        <c:lblOffset val="100"/>
        <c:noMultiLvlLbl val="0"/>
      </c:catAx>
      <c:valAx>
        <c:axId val="-7445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44534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0.70896</cdr:x>
      <cdr:y>0.87973</cdr:y>
    </cdr:from>
    <cdr:to>
      <cdr:x>0.98375</cdr:x>
      <cdr:y>1</cdr:y>
    </cdr:to>
    <cdr:sp macro="" textlink="">
      <cdr:nvSpPr>
        <cdr:cNvPr id="2" name="Rectángulo redondeado 1"/>
        <cdr:cNvSpPr/>
      </cdr:nvSpPr>
      <cdr:spPr>
        <a:xfrm xmlns:a="http://schemas.openxmlformats.org/drawingml/2006/main">
          <a:off x="6242913" y="4055707"/>
          <a:ext cx="2419739" cy="55449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50000"/>
          </a:schemeClr>
        </a:solidFill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O" sz="1800" dirty="0" smtClean="0"/>
            <a:t>GASTOS DE INVERSIÓN </a:t>
          </a:r>
        </a:p>
        <a:p xmlns:a="http://schemas.openxmlformats.org/drawingml/2006/main"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13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37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97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50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51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>
  <p:cSld name="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86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08/05/2019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3543" y="576197"/>
            <a:ext cx="9056914" cy="55423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SECCIÓN 3501 - MINISTERIO DE COMERCIO INDUSTRIA Y TURISMO</a:t>
            </a:r>
          </a:p>
          <a:p>
            <a:pPr algn="ctr"/>
            <a:endParaRPr lang="es-CO" dirty="0"/>
          </a:p>
        </p:txBody>
      </p:sp>
      <p:pic>
        <p:nvPicPr>
          <p:cNvPr id="6" name="Imagen 5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6" y="2276475"/>
            <a:ext cx="3601616" cy="6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0" y="3666931"/>
            <a:ext cx="9144000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EJECUCIÓN PRESUPUESTAL ACUMULADA CON CORTE AL 30 DE ABRIL DE 2019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6879772" y="4460033"/>
            <a:ext cx="2220686" cy="566057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COMPROMETIDO  64,42% OBLIGADO              19,49%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9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97603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Google Shape;214;p28"/>
          <p:cNvSpPr txBox="1">
            <a:spLocks noGrp="1"/>
          </p:cNvSpPr>
          <p:nvPr>
            <p:ph type="body" sz="half" idx="2"/>
          </p:nvPr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</a:pPr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696459"/>
              </p:ext>
            </p:extLst>
          </p:nvPr>
        </p:nvGraphicFramePr>
        <p:xfrm>
          <a:off x="422988" y="105747"/>
          <a:ext cx="8658808" cy="402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497633" y="4286250"/>
            <a:ext cx="8453534" cy="46355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30 DE ABRIL DE 2019 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728194"/>
              </p:ext>
            </p:extLst>
          </p:nvPr>
        </p:nvGraphicFramePr>
        <p:xfrm>
          <a:off x="382044" y="281836"/>
          <a:ext cx="8681091" cy="404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584200" y="4394200"/>
            <a:ext cx="7924800" cy="406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                                                                                             UNIDAD EJECUTORA 3501-01 GESTIÓN GENERAL CON CORTE AL 30 DE ABRIL DE 2019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38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5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07216"/>
              </p:ext>
            </p:extLst>
          </p:nvPr>
        </p:nvGraphicFramePr>
        <p:xfrm>
          <a:off x="377085" y="230155"/>
          <a:ext cx="8536487" cy="400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377084" y="4231623"/>
            <a:ext cx="8582765" cy="55627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GRÁFICA EJECUCIÓN PRESUPUESTAL ACUMULADA </a:t>
            </a:r>
          </a:p>
          <a:p>
            <a:pPr algn="ctr"/>
            <a:r>
              <a:rPr lang="es-CO" dirty="0" smtClean="0"/>
              <a:t>UNIDAD 3501-02 DIRECCIÓN GENERAL DE COMERCIO EXTERIOR CON CORTE AL 30 DE ABRIL DE 2019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34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6BFAF84-5E72-4D8D-ABD1-2AA23C70CE9E}"/>
              </a:ext>
            </a:extLst>
          </p:cNvPr>
          <p:cNvSpPr/>
          <p:nvPr/>
        </p:nvSpPr>
        <p:spPr>
          <a:xfrm>
            <a:off x="-2" y="-9071"/>
            <a:ext cx="195211" cy="5148000"/>
          </a:xfrm>
          <a:prstGeom prst="rect">
            <a:avLst/>
          </a:prstGeom>
          <a:solidFill>
            <a:srgbClr val="38A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B0604020202020204" charset="0"/>
            </a:endParaRPr>
          </a:p>
        </p:txBody>
      </p:sp>
      <p:sp>
        <p:nvSpPr>
          <p:cNvPr id="19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6" name="Google Shape;214;p28"/>
          <p:cNvSpPr txBox="1">
            <a:spLocks/>
          </p:cNvSpPr>
          <p:nvPr/>
        </p:nvSpPr>
        <p:spPr>
          <a:xfrm>
            <a:off x="195209" y="4940512"/>
            <a:ext cx="3667874" cy="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None/>
              <a:defRPr sz="10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indent="0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12213"/>
              </p:ext>
            </p:extLst>
          </p:nvPr>
        </p:nvGraphicFramePr>
        <p:xfrm>
          <a:off x="195209" y="80865"/>
          <a:ext cx="8805722" cy="461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7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111</Words>
  <Application>Microsoft Office PowerPoint</Application>
  <PresentationFormat>Presentación en pantalla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Work Sans</vt:lpstr>
      <vt:lpstr>Calibri Light</vt:lpstr>
      <vt:lpstr>Work Sans Light</vt:lpstr>
      <vt:lpstr>Montserrat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348</cp:revision>
  <cp:lastPrinted>2019-05-07T21:56:14Z</cp:lastPrinted>
  <dcterms:modified xsi:type="dcterms:W3CDTF">2019-05-08T20:03:33Z</dcterms:modified>
</cp:coreProperties>
</file>