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9539"/>
    <a:srgbClr val="3333CC"/>
    <a:srgbClr val="FFCC99"/>
    <a:srgbClr val="00FFFF"/>
    <a:srgbClr val="CCFFCC"/>
    <a:srgbClr val="C0C0C0"/>
    <a:srgbClr val="009900"/>
    <a:srgbClr val="6600FF"/>
    <a:srgbClr val="2B138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086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MAYO\GRAFICA%20EJECUCI&#211;N%20PRESUPUESTAL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MAYO\GRAFICA%20EJECUCI&#211;N%20PRESUPUESTAL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MAYO\GRAFICA%20EJECUCI&#211;N%20PRESUPUESTAL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MAYO\GRAFICA%20EJECUCI&#211;N%20PRESUPUESTAL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MAYO\GRAFICA%20EJECUCI&#211;N%20PRESUPUESTAL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4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SECCION!$A$5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134F5E64-811C-4C22-AEC3-587922A91A92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A4E44533-7533-4049-B91D-A0AD5BB00A5F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ACF21D49-10F0-4772-AF46-08682D5431CB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449D05E3-A66E-476B-BBF4-007258BF9B96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14B6B0CA-4918-40AA-9F04-FEADA28E6B8A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SECCION!$B$4:$F$4</c:f>
              <c:strCache>
                <c:ptCount val="5"/>
                <c:pt idx="0">
                  <c:v>APR. VIG.  CON  APLAZAM.Y BLOQUEOS 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($)         </c:v>
                </c:pt>
                <c:pt idx="4">
                  <c:v>APR.SIN COMPROMETER ($)</c:v>
                </c:pt>
              </c:strCache>
            </c:strRef>
          </c:cat>
          <c:val>
            <c:numRef>
              <c:f>SECCION!$B$5:$F$5</c:f>
              <c:numCache>
                <c:formatCode>#,##0</c:formatCode>
                <c:ptCount val="5"/>
                <c:pt idx="0">
                  <c:v>359759</c:v>
                </c:pt>
                <c:pt idx="1">
                  <c:v>270580.01391199999</c:v>
                </c:pt>
                <c:pt idx="2">
                  <c:v>146405.66351700001</c:v>
                </c:pt>
                <c:pt idx="3">
                  <c:v>125715.43040500001</c:v>
                </c:pt>
                <c:pt idx="4">
                  <c:v>89178.986088000005</c:v>
                </c:pt>
              </c:numCache>
            </c:numRef>
          </c:val>
        </c:ser>
        <c:ser>
          <c:idx val="1"/>
          <c:order val="1"/>
          <c:tx>
            <c:strRef>
              <c:f>SECCION!$A$6</c:f>
              <c:strCache>
                <c:ptCount val="1"/>
                <c:pt idx="0">
                  <c:v>INVERSION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924BD4D4-2892-442E-9B11-BC1DCF69E183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C6822091-69BF-4AA6-B88E-F532C20A3725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0360A9BC-F20A-41F5-B89C-3D150294B4AB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7BDE7A26-BEA7-4427-93B4-F1B0EA818A10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A04E9C03-D4B6-4C98-81E9-50E94F1E5784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SECCION!$B$4:$F$4</c:f>
              <c:strCache>
                <c:ptCount val="5"/>
                <c:pt idx="0">
                  <c:v>APR. VIG.  CON  APLAZAM.Y BLOQUEOS 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($)         </c:v>
                </c:pt>
                <c:pt idx="4">
                  <c:v>APR.SIN COMPROMETER ($)</c:v>
                </c:pt>
              </c:strCache>
            </c:strRef>
          </c:cat>
          <c:val>
            <c:numRef>
              <c:f>SECCION!$B$6:$F$6</c:f>
              <c:numCache>
                <c:formatCode>#,##0</c:formatCode>
                <c:ptCount val="5"/>
                <c:pt idx="0">
                  <c:v>109737</c:v>
                </c:pt>
                <c:pt idx="1">
                  <c:v>95272.731780000002</c:v>
                </c:pt>
                <c:pt idx="2">
                  <c:v>6643.9908160000005</c:v>
                </c:pt>
                <c:pt idx="3">
                  <c:v>6594.1053000000002</c:v>
                </c:pt>
                <c:pt idx="4">
                  <c:v>14464.268219999998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5918976"/>
        <c:axId val="585391088"/>
        <c:axId val="0"/>
      </c:bar3DChart>
      <c:catAx>
        <c:axId val="585918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585391088"/>
        <c:crosses val="autoZero"/>
        <c:auto val="1"/>
        <c:lblAlgn val="ctr"/>
        <c:lblOffset val="100"/>
        <c:noMultiLvlLbl val="0"/>
      </c:catAx>
      <c:valAx>
        <c:axId val="585391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859189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Gastos de Funcionamiento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50"/>
      <c:rotY val="3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23000474694695E-3"/>
          <c:y val="8.8056249110722587E-2"/>
          <c:w val="0.99842769995253056"/>
          <c:h val="0.91142351082342976"/>
        </c:manualLayout>
      </c:layout>
      <c:pie3DChart>
        <c:varyColors val="1"/>
        <c:ser>
          <c:idx val="0"/>
          <c:order val="0"/>
          <c:tx>
            <c:strRef>
              <c:f>'GESTION '!$A$15</c:f>
              <c:strCache>
                <c:ptCount val="1"/>
                <c:pt idx="0">
                  <c:v>Gastos de Funcionamiento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D5AB1731-2CF0-4C78-AA89-F15322392FA7}" type="CATEGORYNAME">
                      <a:rPr lang="es-CO"/>
                      <a:pPr/>
                      <a:t>[NOMBRE DE CATEGORÍA]</a:t>
                    </a:fld>
                    <a:r>
                      <a:rPr lang="es-CO" baseline="0" dirty="0"/>
                      <a:t>; </a:t>
                    </a:r>
                    <a:r>
                      <a:rPr lang="es-CO" baseline="0" dirty="0" smtClean="0"/>
                      <a:t>($)</a:t>
                    </a:r>
                    <a:fld id="{1F4484D9-DC8E-4D8F-9FBC-49E8BA893473}" type="VALUE">
                      <a:rPr lang="es-CO" baseline="0" smtClean="0"/>
                      <a:pPr/>
                      <a:t>[VALOR]</a:t>
                    </a:fld>
                    <a:endParaRPr lang="es-CO" baseline="0" dirty="0" smtClean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C0DFFA3-9A8A-44C8-A46C-87AD696E267A}" type="CATEGORYNAME">
                      <a:rPr lang="en-US" smtClean="0"/>
                      <a:pPr/>
                      <a:t>[NOMBRE DE CATEGORÍA]</a:t>
                    </a:fld>
                    <a:r>
                      <a:rPr lang="en-US" baseline="0" dirty="0" smtClean="0"/>
                      <a:t> </a:t>
                    </a:r>
                    <a:fld id="{15E56D63-FB32-4B71-9C48-95732BA89574}" type="VALUE">
                      <a:rPr lang="en-US" baseline="0" smtClean="0"/>
                      <a:pPr/>
                      <a:t>[VALOR]</a:t>
                    </a:fld>
                    <a:endParaRPr lang="en-US" baseline="0" dirty="0" smtClean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7A6EC9D-930A-455B-BEF3-2683ADE85B4F}" type="CATEGORYNAME">
                      <a:rPr lang="en-US" smtClean="0"/>
                      <a:pPr/>
                      <a:t>[NOMBRE DE CATEGORÍA]</a:t>
                    </a:fld>
                    <a:r>
                      <a:rPr lang="en-US" baseline="0" dirty="0" smtClean="0"/>
                      <a:t> </a:t>
                    </a:r>
                    <a:fld id="{2EDB08D9-71DC-4618-BF9E-6CFADD56868D}" type="VALUE">
                      <a:rPr lang="en-US" baseline="0" smtClean="0"/>
                      <a:pPr/>
                      <a:t>[VALOR]</a:t>
                    </a:fld>
                    <a:endParaRPr lang="en-US" baseline="0" dirty="0" smtClean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5253951-086E-4413-B529-BE8ABB18C05E}" type="CATEGORYNAME">
                      <a:rPr lang="en-US" smtClean="0"/>
                      <a:pPr/>
                      <a:t>[NOMBRE DE CATEGORÍA]</a:t>
                    </a:fld>
                    <a:r>
                      <a:rPr lang="en-US" baseline="0" dirty="0" smtClean="0"/>
                      <a:t> </a:t>
                    </a:r>
                    <a:fld id="{23676413-DA84-4F26-A267-120C27423D81}" type="VALUE">
                      <a:rPr lang="en-US" baseline="0" smtClean="0"/>
                      <a:pPr/>
                      <a:t>[VALOR]</a:t>
                    </a:fld>
                    <a:endParaRPr lang="en-US" baseline="0" dirty="0" smtClean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93AE4F7-1942-40D4-A84E-0D370B81C28F}" type="CATEGORYNAME">
                      <a:rPr lang="en-US" smtClean="0"/>
                      <a:pPr/>
                      <a:t>[NOMBRE DE CATEGORÍA]</a:t>
                    </a:fld>
                    <a:r>
                      <a:rPr lang="en-US" baseline="0" dirty="0" smtClean="0"/>
                      <a:t> </a:t>
                    </a:r>
                    <a:fld id="{8CE0A86B-975B-4153-A24E-9B31784F4607}" type="VALUE">
                      <a:rPr lang="en-US" baseline="0" smtClean="0"/>
                      <a:pPr/>
                      <a:t>[VALOR]</a:t>
                    </a:fld>
                    <a:endParaRPr lang="en-US" baseline="0" dirty="0" smtClean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'GESTION '!$B$14:$F$14</c:f>
              <c:strCache>
                <c:ptCount val="5"/>
                <c:pt idx="0">
                  <c:v>APR. VIG. CON APLAZAM.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'!$B$15:$F$15</c:f>
              <c:numCache>
                <c:formatCode>#,##0</c:formatCode>
                <c:ptCount val="5"/>
                <c:pt idx="0">
                  <c:v>345853.7</c:v>
                </c:pt>
                <c:pt idx="1">
                  <c:v>264956.19303099997</c:v>
                </c:pt>
                <c:pt idx="2">
                  <c:v>141364.77086699998</c:v>
                </c:pt>
                <c:pt idx="3">
                  <c:v>120690.78897200001</c:v>
                </c:pt>
                <c:pt idx="4">
                  <c:v>80897.506969000038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solidFill>
          <a:schemeClr val="accent4">
            <a:lumMod val="5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'GESTION '!$A$11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'GESTION '!$B$10:$F$10</c:f>
              <c:strCache>
                <c:ptCount val="5"/>
                <c:pt idx="0">
                  <c:v>APR. VIG. CON APLAZAM.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'!$B$11:$F$11</c:f>
              <c:numCache>
                <c:formatCode>#,##0</c:formatCode>
                <c:ptCount val="5"/>
                <c:pt idx="0">
                  <c:v>105665</c:v>
                </c:pt>
                <c:pt idx="1">
                  <c:v>92597.426187000005</c:v>
                </c:pt>
                <c:pt idx="2">
                  <c:v>5646.0980159999999</c:v>
                </c:pt>
                <c:pt idx="3">
                  <c:v>5596.2124999999996</c:v>
                </c:pt>
                <c:pt idx="4">
                  <c:v>13067.573812999995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8624800"/>
        <c:axId val="808628064"/>
        <c:axId val="0"/>
      </c:bar3DChart>
      <c:catAx>
        <c:axId val="80862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08628064"/>
        <c:crosses val="autoZero"/>
        <c:auto val="1"/>
        <c:lblAlgn val="ctr"/>
        <c:lblOffset val="100"/>
        <c:noMultiLvlLbl val="0"/>
      </c:catAx>
      <c:valAx>
        <c:axId val="808628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086248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DCE!$A$4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DCE!$B$3:$F$3</c:f>
              <c:strCache>
                <c:ptCount val="5"/>
                <c:pt idx="0">
                  <c:v>APR. VIG. DESPUES DE BLOQUEOS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DCE!$B$4:$F$4</c:f>
              <c:numCache>
                <c:formatCode>#,##0</c:formatCode>
                <c:ptCount val="5"/>
                <c:pt idx="0">
                  <c:v>10984.937657</c:v>
                </c:pt>
                <c:pt idx="1">
                  <c:v>4477.6803849999997</c:v>
                </c:pt>
                <c:pt idx="2">
                  <c:v>4417.646428</c:v>
                </c:pt>
                <c:pt idx="3">
                  <c:v>4417.646428</c:v>
                </c:pt>
                <c:pt idx="4">
                  <c:v>6507.2572720000007</c:v>
                </c:pt>
              </c:numCache>
            </c:numRef>
          </c:val>
        </c:ser>
        <c:ser>
          <c:idx val="1"/>
          <c:order val="1"/>
          <c:tx>
            <c:strRef>
              <c:f>DCE!$A$5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DCE!$B$3:$F$3</c:f>
              <c:strCache>
                <c:ptCount val="5"/>
                <c:pt idx="0">
                  <c:v>APR. VIG. DESPUES DE BLOQUEOS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DCE!$B$5:$F$5</c:f>
              <c:numCache>
                <c:formatCode>#,##0</c:formatCode>
                <c:ptCount val="5"/>
                <c:pt idx="0">
                  <c:v>1773.818</c:v>
                </c:pt>
                <c:pt idx="1">
                  <c:v>1146.1246229999999</c:v>
                </c:pt>
                <c:pt idx="2">
                  <c:v>623.246219</c:v>
                </c:pt>
                <c:pt idx="3">
                  <c:v>606.995003</c:v>
                </c:pt>
                <c:pt idx="4">
                  <c:v>627.69337700000005</c:v>
                </c:pt>
              </c:numCache>
            </c:numRef>
          </c:val>
        </c:ser>
        <c:ser>
          <c:idx val="2"/>
          <c:order val="2"/>
          <c:tx>
            <c:strRef>
              <c:f>DCE!$A$6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DCE!$B$3:$F$3</c:f>
              <c:strCache>
                <c:ptCount val="5"/>
                <c:pt idx="0">
                  <c:v>APR. VIG. DESPUES DE BLOQUEOS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DCE!$B$6:$F$6</c:f>
              <c:numCache>
                <c:formatCode>#,##0</c:formatCode>
                <c:ptCount val="5"/>
                <c:pt idx="0">
                  <c:v>4072</c:v>
                </c:pt>
                <c:pt idx="1">
                  <c:v>2675.305593</c:v>
                </c:pt>
                <c:pt idx="2">
                  <c:v>997.8</c:v>
                </c:pt>
                <c:pt idx="3">
                  <c:v>997.89279899999997</c:v>
                </c:pt>
                <c:pt idx="4">
                  <c:v>1396.694407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8633504"/>
        <c:axId val="808638944"/>
        <c:axId val="0"/>
      </c:bar3DChart>
      <c:catAx>
        <c:axId val="80863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08638944"/>
        <c:crosses val="autoZero"/>
        <c:auto val="1"/>
        <c:lblAlgn val="ctr"/>
        <c:lblOffset val="100"/>
        <c:noMultiLvlLbl val="0"/>
      </c:catAx>
      <c:valAx>
        <c:axId val="80863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086335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14/06/2018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14/06/2018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B9DC-407B-2344-9824-77439FC184A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911" y="182879"/>
            <a:ext cx="8779764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630" y="882376"/>
            <a:ext cx="7476518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371" y="3869636"/>
            <a:ext cx="6577037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484253" y="3733800"/>
            <a:ext cx="6173273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98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749-C10D-4141-8D2B-DB6D54C72244}" type="datetimeFigureOut">
              <a:rPr lang="es-CO" smtClean="0"/>
              <a:pPr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BF4-B161-1648-A4F0-E91BAF87658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621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762000"/>
            <a:ext cx="1743378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399" y="762000"/>
            <a:ext cx="5573093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C1EE-080E-F94A-866E-3C257521801E}" type="datetimeFigureOut">
              <a:rPr lang="es-CO" smtClean="0"/>
              <a:pPr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CBA2-397A-D14B-A2F0-AB3843DC73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04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1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0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93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65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962" y="1173575"/>
            <a:ext cx="7476518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669" y="4154520"/>
            <a:ext cx="6577964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486159" y="4020408"/>
            <a:ext cx="617327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84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399" y="2057399"/>
            <a:ext cx="3566779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1526" y="2057400"/>
            <a:ext cx="3566779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14/06/2018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438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399" y="2001511"/>
            <a:ext cx="3566779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399" y="2721483"/>
            <a:ext cx="3566779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2697" y="1999032"/>
            <a:ext cx="3566779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2697" y="2719322"/>
            <a:ext cx="3566779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14/06/2018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48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14/06/2018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4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F079-A3E8-4EF6-B2EE-5174A953E344}" type="datetimeFigureOut">
              <a:rPr lang="es-CO" smtClean="0"/>
              <a:t>14/06/2018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7D9-46B8-4BE2-93EF-7AC8EBE7E255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8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9" y="1097280"/>
            <a:ext cx="2835132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0031" y="1097280"/>
            <a:ext cx="4150359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399" y="2834640"/>
            <a:ext cx="2835132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69AE-8FAB-724E-823A-432F97780922}" type="datetimeFigureOut">
              <a:rPr lang="es-CO" smtClean="0"/>
              <a:pPr/>
              <a:t>14/06/2018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57A5-87AD-3D45-B177-6ED57A8ABB6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2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9" y="1097280"/>
            <a:ext cx="2835132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806" y="1069848"/>
            <a:ext cx="4258442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399" y="2834640"/>
            <a:ext cx="2835132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957F-2DC7-5D47-9CE6-E62846EACDA6}" type="datetimeFigureOut">
              <a:rPr lang="es-CO" smtClean="0"/>
              <a:pPr/>
              <a:t>14/06/2018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83D-9016-3B41-B628-84E0153D53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07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912" y="182880"/>
            <a:ext cx="8779764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399" y="609600"/>
            <a:ext cx="7407926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400" y="2057400"/>
            <a:ext cx="7405939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396" y="6223830"/>
            <a:ext cx="1747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14/06/2018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376" y="6223830"/>
            <a:ext cx="3538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8364" y="6223830"/>
            <a:ext cx="1279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245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649" r:id="rId15"/>
    <p:sldLayoutId id="2147483650" r:id="rId16"/>
    <p:sldLayoutId id="2147483651" r:id="rId17"/>
    <p:sldLayoutId id="2147483652" r:id="rId18"/>
    <p:sldLayoutId id="2147483654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 </a:t>
            </a:r>
            <a:endParaRPr lang="es-CO" sz="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08298" y="980728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>
                    <a:lumMod val="95000"/>
                  </a:schemeClr>
                </a:solidFill>
              </a:rPr>
              <a:t>SECCIÓN 3501 – MINISTERIO DE COMERCIO INDUSTRIA Y TURISMO                                                                                 GRÁFICA DE EJECUCIÓN PRESUPUESTAL ACUMULADA CON CORTE AL 31 DE MAYO DE 2018</a:t>
            </a:r>
          </a:p>
          <a:p>
            <a:pPr algn="ctr"/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366708"/>
              </p:ext>
            </p:extLst>
          </p:nvPr>
        </p:nvGraphicFramePr>
        <p:xfrm>
          <a:off x="252314" y="1556792"/>
          <a:ext cx="86409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6370" y="634696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980728"/>
            <a:ext cx="8965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3501-01 GESTIÓN GENERAL                                                                                     GRÁFICA DE EJECUCIÓN PRESUPUESTAL ACUMULADA CON CORTE AL 31 DE MAYO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682065"/>
              </p:ext>
            </p:extLst>
          </p:nvPr>
        </p:nvGraphicFramePr>
        <p:xfrm>
          <a:off x="180306" y="1503948"/>
          <a:ext cx="3960440" cy="4843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151991"/>
              </p:ext>
            </p:extLst>
          </p:nvPr>
        </p:nvGraphicFramePr>
        <p:xfrm>
          <a:off x="4428778" y="1844825"/>
          <a:ext cx="453650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919673"/>
              </p:ext>
            </p:extLst>
          </p:nvPr>
        </p:nvGraphicFramePr>
        <p:xfrm>
          <a:off x="4284762" y="1503948"/>
          <a:ext cx="4536504" cy="4517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40346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396330" y="9087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3501-02 DIRECCIÓN GENERAL DE COMERCIO EXTERIOR                     GRÁFICA EJECUCIÓN PRESUPUESTAL ACUMULADA CON CORTE AL 31 DE MAYO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917093"/>
              </p:ext>
            </p:extLst>
          </p:nvPr>
        </p:nvGraphicFramePr>
        <p:xfrm>
          <a:off x="252314" y="1556792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45536BD-5C91-40CD-8ED4-0CE6A0F437FA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1309</TotalTime>
  <Words>112</Words>
  <Application>Microsoft Office PowerPoint</Application>
  <PresentationFormat>Personalizado</PresentationFormat>
  <Paragraphs>24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Corbel</vt:lpstr>
      <vt:lpstr>Base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142</cp:revision>
  <cp:lastPrinted>2017-12-06T13:35:23Z</cp:lastPrinted>
  <dcterms:created xsi:type="dcterms:W3CDTF">2017-04-03T19:01:49Z</dcterms:created>
  <dcterms:modified xsi:type="dcterms:W3CDTF">2018-06-14T16:21:12Z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