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5"/>
  </p:sldMasterIdLst>
  <p:notesMasterIdLst>
    <p:notesMasterId r:id="rId9"/>
  </p:notesMasterIdLst>
  <p:handoutMasterIdLst>
    <p:handoutMasterId r:id="rId10"/>
  </p:handoutMasterIdLst>
  <p:sldIdLst>
    <p:sldId id="661" r:id="rId6"/>
    <p:sldId id="662" r:id="rId7"/>
    <p:sldId id="664" r:id="rId8"/>
  </p:sldIdLst>
  <p:sldSz cx="9145588" cy="6858000"/>
  <p:notesSz cx="7010400" cy="92964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a Rivera Orjuela - Cont" initials="LRO-C" lastIdx="25" clrIdx="0"/>
  <p:cmAuthor id="1" name="Mincomercio Mincomerci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09539"/>
    <a:srgbClr val="3333CC"/>
    <a:srgbClr val="FFCC99"/>
    <a:srgbClr val="00FFFF"/>
    <a:srgbClr val="CCFFCC"/>
    <a:srgbClr val="C0C0C0"/>
    <a:srgbClr val="009900"/>
    <a:srgbClr val="6600FF"/>
    <a:srgbClr val="2B138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0" autoAdjust="0"/>
    <p:restoredTop sz="85036" autoAdjust="0"/>
  </p:normalViewPr>
  <p:slideViewPr>
    <p:cSldViewPr>
      <p:cViewPr varScale="1">
        <p:scale>
          <a:sx n="99" d="100"/>
          <a:sy n="99" d="100"/>
        </p:scale>
        <p:origin x="1842" y="7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ENERO\GRAFICA%20ENERO%2031%20DE%202018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FEBRERO\GRAFICA%20CONSOLIDADO%20FEBRERO%2028%20DE%202018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FEBRERO\GRAFICA%20CONSOLIDADO%20FEBRERO%2028%20DE%202018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RZO\GRAFICA%20%20MARZO%2031%20DE%202017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YO\GRAFICA%20SECCION%203501%20MINCOMERCIO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FEBRERO\GRAFICA%20CONSOLIDADO%20FEBRERO%2028%20DE%202018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'SECCION '!$A$4</c:f>
              <c:strCache>
                <c:ptCount val="1"/>
                <c:pt idx="0">
                  <c:v>GASTOS DE FUNCIONAMIENTO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utura-Book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'SECCION '!$B$3:$F$3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    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'SECCION '!$B$4:$F$4</c:f>
              <c:numCache>
                <c:formatCode>#,##0</c:formatCode>
                <c:ptCount val="5"/>
                <c:pt idx="0">
                  <c:v>363058.64159800002</c:v>
                </c:pt>
                <c:pt idx="1">
                  <c:v>212985.454218</c:v>
                </c:pt>
                <c:pt idx="2">
                  <c:v>49330.031149000002</c:v>
                </c:pt>
                <c:pt idx="3">
                  <c:v>49138.185672</c:v>
                </c:pt>
                <c:pt idx="4">
                  <c:v>150073.18737900001</c:v>
                </c:pt>
              </c:numCache>
            </c:numRef>
          </c:val>
        </c:ser>
        <c:ser>
          <c:idx val="1"/>
          <c:order val="1"/>
          <c:tx>
            <c:strRef>
              <c:f>'SECCION '!$A$5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utura-Book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'SECCION '!$B$3:$F$3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    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'SECCION '!$B$5:$F$5</c:f>
              <c:numCache>
                <c:formatCode>#,##0</c:formatCode>
                <c:ptCount val="5"/>
                <c:pt idx="0">
                  <c:v>113537</c:v>
                </c:pt>
                <c:pt idx="1">
                  <c:v>45711.893269</c:v>
                </c:pt>
                <c:pt idx="2">
                  <c:v>1325.408138</c:v>
                </c:pt>
                <c:pt idx="3">
                  <c:v>1252.041915</c:v>
                </c:pt>
                <c:pt idx="4">
                  <c:v>67825.10673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87862736"/>
        <c:axId val="1087860016"/>
        <c:axId val="0"/>
      </c:bar3DChart>
      <c:catAx>
        <c:axId val="1087862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87860016"/>
        <c:crosses val="autoZero"/>
        <c:auto val="1"/>
        <c:lblAlgn val="ctr"/>
        <c:lblOffset val="100"/>
        <c:noMultiLvlLbl val="0"/>
      </c:catAx>
      <c:valAx>
        <c:axId val="1087860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87862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'GESTION '!$A$5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'GESTION '!$B$4:$F$4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'!$B$5:$F$5</c:f>
              <c:numCache>
                <c:formatCode>#,##0</c:formatCode>
                <c:ptCount val="5"/>
                <c:pt idx="0">
                  <c:v>43192</c:v>
                </c:pt>
                <c:pt idx="1">
                  <c:v>12299.05438</c:v>
                </c:pt>
                <c:pt idx="2">
                  <c:v>5238.5144499999997</c:v>
                </c:pt>
                <c:pt idx="3">
                  <c:v>5151.2696560000004</c:v>
                </c:pt>
                <c:pt idx="4">
                  <c:v>30892.945619999999</c:v>
                </c:pt>
              </c:numCache>
            </c:numRef>
          </c:val>
        </c:ser>
        <c:ser>
          <c:idx val="1"/>
          <c:order val="1"/>
          <c:tx>
            <c:strRef>
              <c:f>'GESTION '!$A$6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'GESTION '!$B$4:$F$4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'!$B$6:$F$6</c:f>
              <c:numCache>
                <c:formatCode>#,##0</c:formatCode>
                <c:ptCount val="5"/>
                <c:pt idx="0">
                  <c:v>28739.35</c:v>
                </c:pt>
                <c:pt idx="1">
                  <c:v>14293.999088</c:v>
                </c:pt>
                <c:pt idx="2">
                  <c:v>8847.4661359999991</c:v>
                </c:pt>
                <c:pt idx="3">
                  <c:v>8754.6161109999994</c:v>
                </c:pt>
                <c:pt idx="4">
                  <c:v>14445.350911999998</c:v>
                </c:pt>
              </c:numCache>
            </c:numRef>
          </c:val>
        </c:ser>
        <c:ser>
          <c:idx val="2"/>
          <c:order val="2"/>
          <c:tx>
            <c:strRef>
              <c:f>'GESTION '!$A$7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'GESTION '!$B$4:$F$4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'!$B$7:$F$7</c:f>
              <c:numCache>
                <c:formatCode>#,##0</c:formatCode>
                <c:ptCount val="5"/>
                <c:pt idx="0">
                  <c:v>85305.053501999995</c:v>
                </c:pt>
                <c:pt idx="1">
                  <c:v>12401.394247</c:v>
                </c:pt>
                <c:pt idx="2">
                  <c:v>10638.553553</c:v>
                </c:pt>
                <c:pt idx="3">
                  <c:v>10638.553553</c:v>
                </c:pt>
                <c:pt idx="4">
                  <c:v>72903.659254999991</c:v>
                </c:pt>
              </c:numCache>
            </c:numRef>
          </c:val>
        </c:ser>
        <c:ser>
          <c:idx val="3"/>
          <c:order val="3"/>
          <c:tx>
            <c:strRef>
              <c:f>'GESTION '!$A$8</c:f>
              <c:strCache>
                <c:ptCount val="1"/>
                <c:pt idx="0">
                  <c:v>Transferencias Capital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'GESTION '!$B$4:$F$4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'!$B$8:$F$8</c:f>
              <c:numCache>
                <c:formatCode>#,##0</c:formatCode>
                <c:ptCount val="5"/>
                <c:pt idx="0">
                  <c:v>191917.70809599999</c:v>
                </c:pt>
                <c:pt idx="1">
                  <c:v>171330.908096</c:v>
                </c:pt>
                <c:pt idx="2">
                  <c:v>22845.834160999999</c:v>
                </c:pt>
                <c:pt idx="3">
                  <c:v>22845.834160999999</c:v>
                </c:pt>
                <c:pt idx="4">
                  <c:v>20586.799999999988</c:v>
                </c:pt>
              </c:numCache>
            </c:numRef>
          </c:val>
        </c:ser>
        <c:ser>
          <c:idx val="4"/>
          <c:order val="4"/>
          <c:tx>
            <c:strRef>
              <c:f>'GESTION '!$A$9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'GESTION '!$B$4:$F$4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'!$B$9:$F$9</c:f>
              <c:numCache>
                <c:formatCode>#,##0</c:formatCode>
                <c:ptCount val="5"/>
                <c:pt idx="0">
                  <c:v>109465</c:v>
                </c:pt>
                <c:pt idx="1">
                  <c:v>43090.353320000002</c:v>
                </c:pt>
                <c:pt idx="2">
                  <c:v>1222.331637</c:v>
                </c:pt>
                <c:pt idx="3">
                  <c:v>1148.965414</c:v>
                </c:pt>
                <c:pt idx="4">
                  <c:v>66374.646680000005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7853488"/>
        <c:axId val="1087867088"/>
        <c:axId val="0"/>
      </c:bar3DChart>
      <c:catAx>
        <c:axId val="108785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87867088"/>
        <c:crosses val="autoZero"/>
        <c:auto val="1"/>
        <c:lblAlgn val="ctr"/>
        <c:lblOffset val="100"/>
        <c:noMultiLvlLbl val="0"/>
      </c:catAx>
      <c:valAx>
        <c:axId val="108786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878534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GASTOS</a:t>
            </a:r>
            <a:r>
              <a:rPr lang="en-US" sz="1400" baseline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INVERSIÓN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view3D>
      <c:rotX val="4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703061416948501E-2"/>
          <c:y val="0.248961621352805"/>
          <c:w val="0.88320354585924565"/>
          <c:h val="0.71597090648235118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7854576"/>
        <c:axId val="1087856208"/>
        <c:axId val="0"/>
      </c:bar3DChart>
      <c:catAx>
        <c:axId val="108785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87856208"/>
        <c:crosses val="autoZero"/>
        <c:auto val="1"/>
        <c:lblAlgn val="ctr"/>
        <c:lblOffset val="100"/>
        <c:noMultiLvlLbl val="0"/>
      </c:catAx>
      <c:valAx>
        <c:axId val="108785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878545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DCE!$A$6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DCE!$B$5:$F$5</c:f>
              <c:strCache>
                <c:ptCount val="5"/>
                <c:pt idx="0">
                  <c:v>APR.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DCE!$B$6:$F$6</c:f>
              <c:numCache>
                <c:formatCode>#,##0</c:formatCode>
                <c:ptCount val="5"/>
                <c:pt idx="0">
                  <c:v>10984.937657</c:v>
                </c:pt>
                <c:pt idx="1">
                  <c:v>1659.6032709999999</c:v>
                </c:pt>
                <c:pt idx="2">
                  <c:v>1577.080138</c:v>
                </c:pt>
                <c:pt idx="3">
                  <c:v>1575.5576390000001</c:v>
                </c:pt>
                <c:pt idx="4">
                  <c:v>9325.3343860000004</c:v>
                </c:pt>
              </c:numCache>
            </c:numRef>
          </c:val>
        </c:ser>
        <c:ser>
          <c:idx val="1"/>
          <c:order val="1"/>
          <c:tx>
            <c:strRef>
              <c:f>DCE!$A$7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DCE!$B$5:$F$5</c:f>
              <c:strCache>
                <c:ptCount val="5"/>
                <c:pt idx="0">
                  <c:v>APR.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DCE!$B$7:$F$7</c:f>
              <c:numCache>
                <c:formatCode>#,##0</c:formatCode>
                <c:ptCount val="5"/>
                <c:pt idx="0">
                  <c:v>1773.818</c:v>
                </c:pt>
                <c:pt idx="1">
                  <c:v>1000.495133</c:v>
                </c:pt>
                <c:pt idx="2">
                  <c:v>182.582708</c:v>
                </c:pt>
                <c:pt idx="3">
                  <c:v>172.35454899999999</c:v>
                </c:pt>
                <c:pt idx="4">
                  <c:v>773.32286699999997</c:v>
                </c:pt>
              </c:numCache>
            </c:numRef>
          </c:val>
        </c:ser>
        <c:ser>
          <c:idx val="2"/>
          <c:order val="2"/>
          <c:tx>
            <c:strRef>
              <c:f>DCE!$A$8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DCE!$B$5:$F$5</c:f>
              <c:strCache>
                <c:ptCount val="5"/>
                <c:pt idx="0">
                  <c:v>APR.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DCE!$B$8:$F$8</c:f>
              <c:numCache>
                <c:formatCode>#,##0</c:formatCode>
                <c:ptCount val="5"/>
                <c:pt idx="0">
                  <c:v>1145.774343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1145.774343</c:v>
                </c:pt>
              </c:numCache>
            </c:numRef>
          </c:val>
        </c:ser>
        <c:ser>
          <c:idx val="3"/>
          <c:order val="3"/>
          <c:tx>
            <c:strRef>
              <c:f>DCE!$A$9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DCE!$B$5:$F$5</c:f>
              <c:strCache>
                <c:ptCount val="5"/>
                <c:pt idx="0">
                  <c:v>APR.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DCE!$B$9:$F$9</c:f>
              <c:numCache>
                <c:formatCode>#,##0</c:formatCode>
                <c:ptCount val="5"/>
                <c:pt idx="0">
                  <c:v>4072</c:v>
                </c:pt>
                <c:pt idx="1">
                  <c:v>2621.5399480000001</c:v>
                </c:pt>
                <c:pt idx="2">
                  <c:v>103.0765</c:v>
                </c:pt>
                <c:pt idx="3">
                  <c:v>103.0765</c:v>
                </c:pt>
                <c:pt idx="4">
                  <c:v>1450.4600519999999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7859472"/>
        <c:axId val="1087858928"/>
        <c:axId val="0"/>
      </c:bar3DChart>
      <c:catAx>
        <c:axId val="108785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87858928"/>
        <c:crosses val="autoZero"/>
        <c:auto val="1"/>
        <c:lblAlgn val="ctr"/>
        <c:lblOffset val="100"/>
        <c:noMultiLvlLbl val="0"/>
      </c:catAx>
      <c:valAx>
        <c:axId val="108785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878594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3BFA5-3863-5148-A9D6-52FD022C6526}" type="datetimeFigureOut">
              <a:rPr lang="es-CO"/>
              <a:pPr/>
              <a:t>05/03/2018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E010BB-0130-DA48-B514-88FC9B7E3414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69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0BACE4D-4B87-0A4F-A5DE-A705A9C77A87}" type="datetimeFigureOut">
              <a:rPr lang="es-CO"/>
              <a:pPr/>
              <a:t>05/03/2018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FF1B9DC-407B-2344-9824-77439FC184A6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6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1B9DC-407B-2344-9824-77439FC184A6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06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911" y="182879"/>
            <a:ext cx="8779764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630" y="882376"/>
            <a:ext cx="7476518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371" y="3869636"/>
            <a:ext cx="6577037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E4E9C4-757B-184D-9BEF-99ED2173CBA9}" type="datetimeFigureOut">
              <a:rPr lang="es-CO" smtClean="0"/>
              <a:pPr/>
              <a:t>05/03/2018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484253" y="3733800"/>
            <a:ext cx="6173273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98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0749-C10D-4141-8D2B-DB6D54C72244}" type="datetimeFigureOut">
              <a:rPr lang="es-CO" smtClean="0"/>
              <a:pPr/>
              <a:t>05/03/2018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BF4-B161-1648-A4F0-E91BAF87658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621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812" y="762000"/>
            <a:ext cx="1743378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399" y="762000"/>
            <a:ext cx="5573093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C1EE-080E-F94A-866E-3C257521801E}" type="datetimeFigureOut">
              <a:rPr lang="es-CO" smtClean="0"/>
              <a:pPr/>
              <a:t>05/03/2018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ACBA2-397A-D14B-A2F0-AB3843DC73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04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812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107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932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2264080"/>
            <a:ext cx="9145588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3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4572794" y="2264080"/>
            <a:ext cx="4572794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2708920"/>
            <a:ext cx="2626451" cy="1092912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8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571480"/>
            <a:ext cx="4354643" cy="432048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145588" cy="531400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60"/>
            <a:ext cx="9145588" cy="889681"/>
          </a:xfrm>
          <a:prstGeom prst="rect">
            <a:avLst/>
          </a:prstGeom>
        </p:spPr>
      </p:pic>
      <p:pic>
        <p:nvPicPr>
          <p:cNvPr id="5" name="4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66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05/03/2018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653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962" y="1173575"/>
            <a:ext cx="7476518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669" y="4154520"/>
            <a:ext cx="6577964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05/03/2018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486159" y="4020408"/>
            <a:ext cx="617327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84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399" y="2057399"/>
            <a:ext cx="3566779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1526" y="2057400"/>
            <a:ext cx="3566779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05/03/2018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438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399" y="2001511"/>
            <a:ext cx="3566779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399" y="2721483"/>
            <a:ext cx="3566779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2697" y="1999032"/>
            <a:ext cx="3566779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2697" y="2719322"/>
            <a:ext cx="3566779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05/03/2018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248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05/03/2018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294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F079-A3E8-4EF6-B2EE-5174A953E344}" type="datetimeFigureOut">
              <a:rPr lang="es-CO" smtClean="0"/>
              <a:t>05/03/2018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F7D9-46B8-4BE2-93EF-7AC8EBE7E255}" type="slidenum">
              <a:rPr lang="es-CO" smtClean="0"/>
              <a:t>‹Nº›</a:t>
            </a:fld>
            <a:endParaRPr lang="es-CO"/>
          </a:p>
        </p:txBody>
      </p:sp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695"/>
            <a:ext cx="9145588" cy="889681"/>
          </a:xfrm>
          <a:prstGeom prst="rect">
            <a:avLst/>
          </a:prstGeom>
        </p:spPr>
      </p:pic>
      <p:pic>
        <p:nvPicPr>
          <p:cNvPr id="6" name="5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5736" y="83482"/>
            <a:ext cx="3880335" cy="8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8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399" y="1097280"/>
            <a:ext cx="2835132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0031" y="1097280"/>
            <a:ext cx="4150359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399" y="2834640"/>
            <a:ext cx="2835132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69AE-8FAB-724E-823A-432F97780922}" type="datetimeFigureOut">
              <a:rPr lang="es-CO" smtClean="0"/>
              <a:pPr/>
              <a:t>05/03/2018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57A5-87AD-3D45-B177-6ED57A8ABB6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2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399" y="1097280"/>
            <a:ext cx="2835132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806" y="1069848"/>
            <a:ext cx="4258442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399" y="2834640"/>
            <a:ext cx="2835132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957F-2DC7-5D47-9CE6-E62846EACDA6}" type="datetimeFigureOut">
              <a:rPr lang="es-CO" smtClean="0"/>
              <a:pPr/>
              <a:t>05/03/2018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B83D-9016-3B41-B628-84E0153D53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107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912" y="182880"/>
            <a:ext cx="8779764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399" y="609600"/>
            <a:ext cx="7407926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400" y="2057400"/>
            <a:ext cx="7405939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396" y="6223830"/>
            <a:ext cx="1747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CEE4E9C4-757B-184D-9BEF-99ED2173CBA9}" type="datetimeFigureOut">
              <a:rPr lang="es-CO" smtClean="0"/>
              <a:pPr/>
              <a:t>05/03/2018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2376" y="6223830"/>
            <a:ext cx="35389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8364" y="6223830"/>
            <a:ext cx="1279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245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649" r:id="rId15"/>
    <p:sldLayoutId id="2147483650" r:id="rId16"/>
    <p:sldLayoutId id="2147483651" r:id="rId17"/>
    <p:sldLayoutId id="2147483652" r:id="rId18"/>
    <p:sldLayoutId id="2147483654" r:id="rId1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12354" y="630932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 </a:t>
            </a:r>
            <a:endParaRPr lang="es-CO" sz="800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4845795"/>
              </p:ext>
            </p:extLst>
          </p:nvPr>
        </p:nvGraphicFramePr>
        <p:xfrm>
          <a:off x="2988619" y="1556792"/>
          <a:ext cx="3074838" cy="2376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934972"/>
              </p:ext>
            </p:extLst>
          </p:nvPr>
        </p:nvGraphicFramePr>
        <p:xfrm>
          <a:off x="180306" y="1503948"/>
          <a:ext cx="8784976" cy="4517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80306" y="980728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>
                    <a:lumMod val="95000"/>
                  </a:schemeClr>
                </a:solidFill>
              </a:rPr>
              <a:t>SECCIÓN 3501 – MINISTERIO DE COMERCIO INDUSTRIA Y TURISMO                                                                                 GRÁFICA DE EJECUCIÓN PRESUPUESTAL ACUMULADA CON CORTE AL 28 DE FEBRERO DE 2018</a:t>
            </a:r>
            <a:endParaRPr lang="es-CO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56370" y="634696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0" y="980728"/>
            <a:ext cx="8965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</a:rPr>
              <a:t>UNIDAD EJECUTORA 3501-01 GESTIÓN GENERAL                                                                                     GRÁFICA DE EJECUCIÓN PRESUPUESTAL ACUMULADA CON CORTE AL 28 DE FEBRERO DE 2018</a:t>
            </a:r>
            <a:endParaRPr lang="es-CO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811457"/>
              </p:ext>
            </p:extLst>
          </p:nvPr>
        </p:nvGraphicFramePr>
        <p:xfrm>
          <a:off x="396330" y="1503949"/>
          <a:ext cx="8280920" cy="4301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3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709347"/>
              </p:ext>
            </p:extLst>
          </p:nvPr>
        </p:nvGraphicFramePr>
        <p:xfrm>
          <a:off x="5652914" y="2492896"/>
          <a:ext cx="3384376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40346" y="630932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1146837"/>
              </p:ext>
            </p:extLst>
          </p:nvPr>
        </p:nvGraphicFramePr>
        <p:xfrm>
          <a:off x="146316" y="1628801"/>
          <a:ext cx="8746958" cy="4392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396330" y="90872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</a:rPr>
              <a:t>UNIDAD EJECUTORA 3501-02 DIRECCIÓN GENERAL DE COMERCIO EXTERIOR                     GRÁFICA EJECUCIÓN PRESUPUESTAL ACUMULADA CON CORTE AL 28 DE FEBRERO DE 2018</a:t>
            </a:r>
            <a:endParaRPr lang="es-CO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2785954"/>
              </p:ext>
            </p:extLst>
          </p:nvPr>
        </p:nvGraphicFramePr>
        <p:xfrm>
          <a:off x="540346" y="1719974"/>
          <a:ext cx="7920880" cy="4157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379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E2E2E43DF154587C5970513705906" ma:contentTypeVersion="0" ma:contentTypeDescription="Create a new document." ma:contentTypeScope="" ma:versionID="532f85e620d9f2791f72b0484a0f1dc5">
  <xsd:schema xmlns:xsd="http://www.w3.org/2001/XMLSchema" xmlns:xs="http://www.w3.org/2001/XMLSchema" xmlns:p="http://schemas.microsoft.com/office/2006/metadata/properties" xmlns:ns2="78c0e218-92de-485b-8390-04a7f5112d7e" targetNamespace="http://schemas.microsoft.com/office/2006/metadata/properties" ma:root="true" ma:fieldsID="32b7e71a105faa45381acc4f7f9c2c58" ns2:_="">
    <xsd:import namespace="78c0e218-92de-485b-8390-04a7f5112d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0e218-92de-485b-8390-04a7f5112d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5536BD-5C91-40CD-8ED4-0CE6A0F437FA}">
  <ds:schemaRefs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  <ds:schemaRef ds:uri="78c0e218-92de-485b-8390-04a7f5112d7e"/>
  </ds:schemaRefs>
</ds:datastoreItem>
</file>

<file path=customXml/itemProps2.xml><?xml version="1.0" encoding="utf-8"?>
<ds:datastoreItem xmlns:ds="http://schemas.openxmlformats.org/officeDocument/2006/customXml" ds:itemID="{8289808F-DBDC-4F2A-9EA4-756222C05E0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B1F4037-AA4D-40AF-8835-9CA3F027B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B1691A8-6144-4821-9FF9-83CFCBA53D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908</TotalTime>
  <Words>73</Words>
  <Application>Microsoft Office PowerPoint</Application>
  <PresentationFormat>Personalizado</PresentationFormat>
  <Paragraphs>8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Corbel</vt:lpstr>
      <vt:lpstr>Base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Moreno Moscoso</dc:creator>
  <cp:lastModifiedBy>Maria del Carmen Moreno Moscoso</cp:lastModifiedBy>
  <cp:revision>109</cp:revision>
  <cp:lastPrinted>2017-12-06T13:35:23Z</cp:lastPrinted>
  <dcterms:created xsi:type="dcterms:W3CDTF">2017-04-03T19:01:49Z</dcterms:created>
  <dcterms:modified xsi:type="dcterms:W3CDTF">2018-03-05T22:44:10Z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0x01010000FE2E2E43DF154587C5970513705906</vt:lpwstr>
  </property>
  <property fmtid="{D5CDD505-2E9C-101B-9397-08002B2CF9AE}" pid="3" name="_dlc_DocIdItemGuid">
    <vt:lpwstr>50067e3d-6970-4e03-8a53-5b541e12fbfb</vt:lpwstr>
  </property>
  <property fmtid="{D5CDD505-2E9C-101B-9397-08002B2CF9AE}" pid="4" name="_dlc_DocId">
    <vt:lpwstr>QNCNATEDNPKV-30-2</vt:lpwstr>
  </property>
  <property fmtid="{D5CDD505-2E9C-101B-9397-08002B2CF9AE}" pid="5" name="_dlc_DocIdUrl">
    <vt:lpwstr>http://intranet.cancilleria.gov.co/_layouts/DocIdRedir.aspx?ID=QNCNATEDNPKV-30-2, QNCNATEDNPKV-30-2</vt:lpwstr>
  </property>
</Properties>
</file>