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62" r:id="rId3"/>
    <p:sldId id="266" r:id="rId4"/>
    <p:sldId id="267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D7C9168-B509-4D4C-AC8D-5BE167C7530D}">
          <p14:sldIdLst>
            <p14:sldId id="256"/>
            <p14:sldId id="262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624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AGOSTO\GRAFICA%20MES%20DE%20AGOSTO%20DE%202018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AGOSTO\GRAFICA%20MES%20DE%20AGOSTO%20DE%202018.xls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AGOSTO\GRAFICA%20MES%20DE%20AGOSTO%20DE%202018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3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accent1">
            <a:lumMod val="20000"/>
            <a:lumOff val="80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accent1">
            <a:lumMod val="20000"/>
            <a:lumOff val="80000"/>
          </a:schemeClr>
        </a:solid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158765269461496"/>
          <c:y val="3.6804339296459952E-2"/>
          <c:w val="0.85372487622233961"/>
          <c:h val="0.7307733446863936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'SECCIÓN '!$A$6</c:f>
              <c:strCache>
                <c:ptCount val="1"/>
                <c:pt idx="0">
                  <c:v>FUNCIONAMIENTO 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'SECCIÓN '!$B$5:$H$5</c:f>
              <c:strCache>
                <c:ptCount val="7"/>
                <c:pt idx="0">
                  <c:v>APR. VIGENTE($)</c:v>
                </c:pt>
                <c:pt idx="1">
                  <c:v>APLAZAMIENTOS ($)</c:v>
                </c:pt>
                <c:pt idx="2">
                  <c:v>APR. VIGENTE DESPUES DE APLAZAMIENTOS($)</c:v>
                </c:pt>
                <c:pt idx="3">
                  <c:v>COMPROMISOS      ($)</c:v>
                </c:pt>
                <c:pt idx="4">
                  <c:v>OBLIGACIONES        ($)</c:v>
                </c:pt>
                <c:pt idx="5">
                  <c:v>   PAGOS                         ($)</c:v>
                </c:pt>
                <c:pt idx="6">
                  <c:v>APR.SIN COMPROMETER ($) </c:v>
                </c:pt>
              </c:strCache>
            </c:strRef>
          </c:cat>
          <c:val>
            <c:numRef>
              <c:f>'SECCIÓN '!$B$6:$H$6</c:f>
              <c:numCache>
                <c:formatCode>#,##0</c:formatCode>
                <c:ptCount val="7"/>
                <c:pt idx="0">
                  <c:v>365058.64159800002</c:v>
                </c:pt>
                <c:pt idx="1">
                  <c:v>3300</c:v>
                </c:pt>
                <c:pt idx="2">
                  <c:v>361758.64159800002</c:v>
                </c:pt>
                <c:pt idx="3">
                  <c:v>307695.16887200001</c:v>
                </c:pt>
                <c:pt idx="4">
                  <c:v>237884.74967300001</c:v>
                </c:pt>
                <c:pt idx="5">
                  <c:v>226210.26759100001</c:v>
                </c:pt>
                <c:pt idx="6">
                  <c:v>54063.472725</c:v>
                </c:pt>
              </c:numCache>
            </c:numRef>
          </c:val>
        </c:ser>
        <c:ser>
          <c:idx val="1"/>
          <c:order val="1"/>
          <c:tx>
            <c:strRef>
              <c:f>'SECCIÓN '!$A$7</c:f>
              <c:strCache>
                <c:ptCount val="1"/>
                <c:pt idx="0">
                  <c:v>INVERSION 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  <a:sp3d/>
          </c:spPr>
          <c:invertIfNegative val="0"/>
          <c:cat>
            <c:strRef>
              <c:f>'SECCIÓN '!$B$5:$H$5</c:f>
              <c:strCache>
                <c:ptCount val="7"/>
                <c:pt idx="0">
                  <c:v>APR. VIGENTE($)</c:v>
                </c:pt>
                <c:pt idx="1">
                  <c:v>APLAZAMIENTOS ($)</c:v>
                </c:pt>
                <c:pt idx="2">
                  <c:v>APR. VIGENTE DESPUES DE APLAZAMIENTOS($)</c:v>
                </c:pt>
                <c:pt idx="3">
                  <c:v>COMPROMISOS      ($)</c:v>
                </c:pt>
                <c:pt idx="4">
                  <c:v>OBLIGACIONES        ($)</c:v>
                </c:pt>
                <c:pt idx="5">
                  <c:v>   PAGOS                         ($)</c:v>
                </c:pt>
                <c:pt idx="6">
                  <c:v>APR.SIN COMPROMETER ($) </c:v>
                </c:pt>
              </c:strCache>
            </c:strRef>
          </c:cat>
          <c:val>
            <c:numRef>
              <c:f>'SECCIÓN '!$B$7:$H$7</c:f>
              <c:numCache>
                <c:formatCode>#,##0</c:formatCode>
                <c:ptCount val="7"/>
                <c:pt idx="0">
                  <c:v>113537</c:v>
                </c:pt>
                <c:pt idx="1">
                  <c:v>3800</c:v>
                </c:pt>
                <c:pt idx="2">
                  <c:v>109737</c:v>
                </c:pt>
                <c:pt idx="3">
                  <c:v>105993.98473500001</c:v>
                </c:pt>
                <c:pt idx="4">
                  <c:v>30733</c:v>
                </c:pt>
                <c:pt idx="5">
                  <c:v>30695.143330999999</c:v>
                </c:pt>
                <c:pt idx="6">
                  <c:v>3743.0152640000001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7140416"/>
        <c:axId val="167127360"/>
        <c:axId val="0"/>
      </c:bar3DChart>
      <c:catAx>
        <c:axId val="16714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67127360"/>
        <c:crosses val="autoZero"/>
        <c:auto val="1"/>
        <c:lblAlgn val="ctr"/>
        <c:lblOffset val="100"/>
        <c:noMultiLvlLbl val="0"/>
      </c:catAx>
      <c:valAx>
        <c:axId val="167127360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671404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569956536835091"/>
          <c:y val="0.93772475818982604"/>
          <c:w val="0.268600752868009"/>
          <c:h val="6.22752418101738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GESTION!$A$4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GESTION!$B$3:$F$3</c:f>
              <c:strCache>
                <c:ptCount val="5"/>
                <c:pt idx="0">
                  <c:v>APR. VIGENTE DESPUES DE  APLAZAMIENTOS ($)</c:v>
                </c:pt>
                <c:pt idx="1">
                  <c:v>COMPROMISOS($)</c:v>
                </c:pt>
                <c:pt idx="2">
                  <c:v>OBLIGACIONES   ($)</c:v>
                </c:pt>
                <c:pt idx="3">
                  <c:v>   PAGOS  ($)</c:v>
                </c:pt>
                <c:pt idx="4">
                  <c:v>APR. SIN COMPROMETER ($)</c:v>
                </c:pt>
              </c:strCache>
            </c:strRef>
          </c:cat>
          <c:val>
            <c:numRef>
              <c:f>GESTION!$B$4:$F$4</c:f>
              <c:numCache>
                <c:formatCode>#,##0</c:formatCode>
                <c:ptCount val="5"/>
                <c:pt idx="0">
                  <c:v>43192</c:v>
                </c:pt>
                <c:pt idx="1">
                  <c:v>30645.751654</c:v>
                </c:pt>
                <c:pt idx="2">
                  <c:v>27538.761116000001</c:v>
                </c:pt>
                <c:pt idx="3">
                  <c:v>27424.906045</c:v>
                </c:pt>
                <c:pt idx="4">
                  <c:v>12546.248346</c:v>
                </c:pt>
              </c:numCache>
            </c:numRef>
          </c:val>
        </c:ser>
        <c:ser>
          <c:idx val="1"/>
          <c:order val="1"/>
          <c:tx>
            <c:strRef>
              <c:f>GESTION!$A$5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GESTION!$B$3:$F$3</c:f>
              <c:strCache>
                <c:ptCount val="5"/>
                <c:pt idx="0">
                  <c:v>APR. VIGENTE DESPUES DE  APLAZAMIENTOS ($)</c:v>
                </c:pt>
                <c:pt idx="1">
                  <c:v>COMPROMISOS($)</c:v>
                </c:pt>
                <c:pt idx="2">
                  <c:v>OBLIGACIONES   ($)</c:v>
                </c:pt>
                <c:pt idx="3">
                  <c:v>   PAGOS  ($)</c:v>
                </c:pt>
                <c:pt idx="4">
                  <c:v>APR. SIN COMPROMETER ($)</c:v>
                </c:pt>
              </c:strCache>
            </c:strRef>
          </c:cat>
          <c:val>
            <c:numRef>
              <c:f>GESTION!$B$5:$F$5</c:f>
              <c:numCache>
                <c:formatCode>#,##0</c:formatCode>
                <c:ptCount val="5"/>
                <c:pt idx="0">
                  <c:v>28739.35</c:v>
                </c:pt>
                <c:pt idx="1">
                  <c:v>27641.156233999998</c:v>
                </c:pt>
                <c:pt idx="2">
                  <c:v>23803.966774</c:v>
                </c:pt>
                <c:pt idx="3">
                  <c:v>23668.012715000001</c:v>
                </c:pt>
                <c:pt idx="4">
                  <c:v>1098.1937660000003</c:v>
                </c:pt>
              </c:numCache>
            </c:numRef>
          </c:val>
        </c:ser>
        <c:ser>
          <c:idx val="2"/>
          <c:order val="2"/>
          <c:tx>
            <c:strRef>
              <c:f>GESTION!$A$6</c:f>
              <c:strCache>
                <c:ptCount val="1"/>
                <c:pt idx="0">
                  <c:v>Transferencias Corrientes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GESTION!$B$3:$F$3</c:f>
              <c:strCache>
                <c:ptCount val="5"/>
                <c:pt idx="0">
                  <c:v>APR. VIGENTE DESPUES DE  APLAZAMIENTOS ($)</c:v>
                </c:pt>
                <c:pt idx="1">
                  <c:v>COMPROMISOS($)</c:v>
                </c:pt>
                <c:pt idx="2">
                  <c:v>OBLIGACIONES   ($)</c:v>
                </c:pt>
                <c:pt idx="3">
                  <c:v>   PAGOS  ($)</c:v>
                </c:pt>
                <c:pt idx="4">
                  <c:v>APR. SIN COMPROMETER ($)</c:v>
                </c:pt>
              </c:strCache>
            </c:strRef>
          </c:cat>
          <c:val>
            <c:numRef>
              <c:f>GESTION!$B$6:$F$6</c:f>
              <c:numCache>
                <c:formatCode>#,##0</c:formatCode>
                <c:ptCount val="5"/>
                <c:pt idx="0">
                  <c:v>82005.053501999995</c:v>
                </c:pt>
                <c:pt idx="1">
                  <c:v>46418.593937999998</c:v>
                </c:pt>
                <c:pt idx="2">
                  <c:v>46385.368986000001</c:v>
                </c:pt>
                <c:pt idx="3">
                  <c:v>46383.613114</c:v>
                </c:pt>
                <c:pt idx="4">
                  <c:v>35586.459563999997</c:v>
                </c:pt>
              </c:numCache>
            </c:numRef>
          </c:val>
        </c:ser>
        <c:ser>
          <c:idx val="3"/>
          <c:order val="3"/>
          <c:tx>
            <c:strRef>
              <c:f>GESTION!$A$7</c:f>
              <c:strCache>
                <c:ptCount val="1"/>
                <c:pt idx="0">
                  <c:v>Transferencias Capital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GESTION!$B$3:$F$3</c:f>
              <c:strCache>
                <c:ptCount val="5"/>
                <c:pt idx="0">
                  <c:v>APR. VIGENTE DESPUES DE  APLAZAMIENTOS ($)</c:v>
                </c:pt>
                <c:pt idx="1">
                  <c:v>COMPROMISOS($)</c:v>
                </c:pt>
                <c:pt idx="2">
                  <c:v>OBLIGACIONES   ($)</c:v>
                </c:pt>
                <c:pt idx="3">
                  <c:v>   PAGOS  ($)</c:v>
                </c:pt>
                <c:pt idx="4">
                  <c:v>APR. SIN COMPROMETER ($)</c:v>
                </c:pt>
              </c:strCache>
            </c:strRef>
          </c:cat>
          <c:val>
            <c:numRef>
              <c:f>GESTION!$B$7:$F$7</c:f>
              <c:numCache>
                <c:formatCode>#,##0</c:formatCode>
                <c:ptCount val="5"/>
                <c:pt idx="0">
                  <c:v>193917.70809599999</c:v>
                </c:pt>
                <c:pt idx="1">
                  <c:v>193917.70809599999</c:v>
                </c:pt>
                <c:pt idx="2">
                  <c:v>131667.05372500001</c:v>
                </c:pt>
                <c:pt idx="3">
                  <c:v>120244.136644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GESTION!$A$8</c:f>
              <c:strCache>
                <c:ptCount val="1"/>
                <c:pt idx="0">
                  <c:v>Gastos de Inversión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GESTION!$B$3:$F$3</c:f>
              <c:strCache>
                <c:ptCount val="5"/>
                <c:pt idx="0">
                  <c:v>APR. VIGENTE DESPUES DE  APLAZAMIENTOS ($)</c:v>
                </c:pt>
                <c:pt idx="1">
                  <c:v>COMPROMISOS($)</c:v>
                </c:pt>
                <c:pt idx="2">
                  <c:v>OBLIGACIONES   ($)</c:v>
                </c:pt>
                <c:pt idx="3">
                  <c:v>   PAGOS  ($)</c:v>
                </c:pt>
                <c:pt idx="4">
                  <c:v>APR. SIN COMPROMETER ($)</c:v>
                </c:pt>
              </c:strCache>
            </c:strRef>
          </c:cat>
          <c:val>
            <c:numRef>
              <c:f>GESTION!$B$8:$F$8</c:f>
              <c:numCache>
                <c:formatCode>#,##0</c:formatCode>
                <c:ptCount val="5"/>
                <c:pt idx="0">
                  <c:v>105665</c:v>
                </c:pt>
                <c:pt idx="1">
                  <c:v>102798.857949</c:v>
                </c:pt>
                <c:pt idx="2">
                  <c:v>29155.413852999998</c:v>
                </c:pt>
                <c:pt idx="3">
                  <c:v>29155.413852999998</c:v>
                </c:pt>
                <c:pt idx="4">
                  <c:v>2866.1420510000025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7132256"/>
        <c:axId val="257468336"/>
        <c:axId val="0"/>
      </c:bar3DChart>
      <c:catAx>
        <c:axId val="16713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7468336"/>
        <c:crosses val="autoZero"/>
        <c:auto val="1"/>
        <c:lblAlgn val="ctr"/>
        <c:lblOffset val="100"/>
        <c:noMultiLvlLbl val="0"/>
      </c:catAx>
      <c:valAx>
        <c:axId val="257468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67132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600"/>
      </a:pPr>
      <a:endParaRPr lang="es-CO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245253660031895E-2"/>
          <c:y val="1.8930008886766412E-2"/>
          <c:w val="0.93754746339968109"/>
          <c:h val="0.735111484242727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DCE!$A$5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DCE!$B$4:$F$4</c:f>
              <c:strCache>
                <c:ptCount val="5"/>
                <c:pt idx="0">
                  <c:v>APR. VIGENTE  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DCE!$B$5:$F$5</c:f>
              <c:numCache>
                <c:formatCode>"$"#,##0_);[Red]\("$"#,##0\)</c:formatCode>
                <c:ptCount val="5"/>
                <c:pt idx="0">
                  <c:v>12044.595069000001</c:v>
                </c:pt>
                <c:pt idx="1">
                  <c:v>7479.5312160000003</c:v>
                </c:pt>
                <c:pt idx="2">
                  <c:v>7441.9864349999998</c:v>
                </c:pt>
                <c:pt idx="3">
                  <c:v>7441.9864349999998</c:v>
                </c:pt>
                <c:pt idx="4">
                  <c:v>4565.0638530000006</c:v>
                </c:pt>
              </c:numCache>
            </c:numRef>
          </c:val>
        </c:ser>
        <c:ser>
          <c:idx val="1"/>
          <c:order val="1"/>
          <c:tx>
            <c:strRef>
              <c:f>DCE!$A$6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DCE!$B$4:$F$4</c:f>
              <c:strCache>
                <c:ptCount val="5"/>
                <c:pt idx="0">
                  <c:v>APR. VIGENTE  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DCE!$B$6:$F$6</c:f>
              <c:numCache>
                <c:formatCode>"$"#,##0_);[Red]\("$"#,##0\)</c:formatCode>
                <c:ptCount val="5"/>
                <c:pt idx="0">
                  <c:v>1859.934931</c:v>
                </c:pt>
                <c:pt idx="1">
                  <c:v>1592.427731</c:v>
                </c:pt>
                <c:pt idx="2">
                  <c:v>1047.612635</c:v>
                </c:pt>
                <c:pt idx="3">
                  <c:v>1047.612635</c:v>
                </c:pt>
                <c:pt idx="4">
                  <c:v>267.50720000000001</c:v>
                </c:pt>
              </c:numCache>
            </c:numRef>
          </c:val>
        </c:ser>
        <c:ser>
          <c:idx val="2"/>
          <c:order val="2"/>
          <c:tx>
            <c:strRef>
              <c:f>DCE!$A$7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DCE!$B$4:$F$4</c:f>
              <c:strCache>
                <c:ptCount val="5"/>
                <c:pt idx="0">
                  <c:v>APR. VIGENTE  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DCE!$B$7:$F$7</c:f>
              <c:numCache>
                <c:formatCode>"$"#,##0_);[Red]\("$"#,##0\)</c:formatCode>
                <c:ptCount val="5"/>
                <c:pt idx="0">
                  <c:v>4072</c:v>
                </c:pt>
                <c:pt idx="1">
                  <c:v>3195.1267859999998</c:v>
                </c:pt>
                <c:pt idx="2">
                  <c:v>1577.7499769999999</c:v>
                </c:pt>
                <c:pt idx="3">
                  <c:v>1539.7294770000001</c:v>
                </c:pt>
                <c:pt idx="4">
                  <c:v>876.87321400000019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7458544"/>
        <c:axId val="257463984"/>
        <c:axId val="257106752"/>
      </c:bar3DChart>
      <c:catAx>
        <c:axId val="257458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7463984"/>
        <c:crosses val="autoZero"/>
        <c:auto val="1"/>
        <c:lblAlgn val="ctr"/>
        <c:lblOffset val="100"/>
        <c:noMultiLvlLbl val="0"/>
      </c:catAx>
      <c:valAx>
        <c:axId val="257463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7458544"/>
        <c:crosses val="autoZero"/>
        <c:crossBetween val="between"/>
      </c:valAx>
      <c:serAx>
        <c:axId val="25710675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7463984"/>
        <c:crosses val="autoZero"/>
      </c:ser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0.00859</cdr:x>
      <cdr:y>0.95153</cdr:y>
    </cdr:from>
    <cdr:to>
      <cdr:x>0.11993</cdr:x>
      <cdr:y>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8509" y="3829656"/>
          <a:ext cx="1018120" cy="195089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8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8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76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8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6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5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0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9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41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1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ONDO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"/>
            <a:ext cx="9144000" cy="514159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3D101-CCD3-384F-8C36-7B8F83543096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8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FF66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6274" y="2488407"/>
            <a:ext cx="8140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rgbClr val="FF6600"/>
                </a:solidFill>
                <a:latin typeface="Century Gothic"/>
                <a:cs typeface="Century Gothic"/>
              </a:rPr>
              <a:t>EJECUCIÓN PRESUPUESTAL ACUMULADA </a:t>
            </a:r>
            <a:r>
              <a:rPr lang="en-US" sz="2000" b="1" dirty="0" smtClean="0">
                <a:solidFill>
                  <a:srgbClr val="FF6600"/>
                </a:solidFill>
                <a:latin typeface="Century Gothic"/>
                <a:cs typeface="Century Gothic"/>
              </a:rPr>
              <a:t>SECCIÓN 3501 MINISTERIO DE COMERCIO INDUSTRIA Y TURISMO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61752" y="3701231"/>
            <a:ext cx="2704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398214"/>
            <a:ext cx="9144000" cy="74528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1" name="Picture 10" descr="logoseditables-01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3891" y="4398214"/>
            <a:ext cx="3478628" cy="745286"/>
          </a:xfrm>
          <a:prstGeom prst="rect">
            <a:avLst/>
          </a:prstGeom>
        </p:spPr>
      </p:pic>
      <p:sp>
        <p:nvSpPr>
          <p:cNvPr id="2" name="Conector fuera de página 1"/>
          <p:cNvSpPr/>
          <p:nvPr/>
        </p:nvSpPr>
        <p:spPr>
          <a:xfrm>
            <a:off x="8271163" y="0"/>
            <a:ext cx="727364" cy="769675"/>
          </a:xfrm>
          <a:prstGeom prst="flowChartOffpageConnecto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Ejecutado 56,97%</a:t>
            </a:r>
            <a:endParaRPr lang="es-CO" sz="800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81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9382" y="263137"/>
            <a:ext cx="8645235" cy="690734"/>
          </a:xfrm>
          <a:prstGeom prst="rect">
            <a:avLst/>
          </a:prstGeom>
          <a:solidFill>
            <a:srgbClr val="FF6600">
              <a:alpha val="8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GRÁFICA EJECUCIÓN PRESUPUESTAL ACUMULADA CON CORTE AL 31 DE AGOSTO DE 2018</a:t>
            </a:r>
            <a:endParaRPr lang="en-US" sz="1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4517976"/>
              </p:ext>
            </p:extLst>
          </p:nvPr>
        </p:nvGraphicFramePr>
        <p:xfrm>
          <a:off x="55419" y="953871"/>
          <a:ext cx="8977746" cy="4045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7391401" y="4799541"/>
            <a:ext cx="117763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/>
              <a:t>Millones de Pesos ($) </a:t>
            </a:r>
          </a:p>
        </p:txBody>
      </p:sp>
    </p:spTree>
    <p:extLst>
      <p:ext uri="{BB962C8B-B14F-4D97-AF65-F5344CB8AC3E}">
        <p14:creationId xmlns:p14="http://schemas.microsoft.com/office/powerpoint/2010/main" val="379152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9528" y="4078618"/>
            <a:ext cx="8586081" cy="815723"/>
          </a:xfrm>
          <a:prstGeom prst="rect">
            <a:avLst/>
          </a:prstGeom>
          <a:solidFill>
            <a:srgbClr val="FF6600">
              <a:alpha val="8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GRÁFICA EJECUCIÓN PRESUPUESTAL ACUMULADA </a:t>
            </a:r>
          </a:p>
          <a:p>
            <a:pPr algn="ctr"/>
            <a:r>
              <a:rPr lang="en-U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UNIDAD EJECUTORA 3501-01 GESTIÓN GENERAL  CON CORTE AL 31 DE AGOSTO DE 2018</a:t>
            </a:r>
            <a:endParaRPr lang="en-US" sz="1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9248891"/>
              </p:ext>
            </p:extLst>
          </p:nvPr>
        </p:nvGraphicFramePr>
        <p:xfrm>
          <a:off x="0" y="0"/>
          <a:ext cx="9143999" cy="4024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onector fuera de página 1"/>
          <p:cNvSpPr/>
          <p:nvPr/>
        </p:nvSpPr>
        <p:spPr>
          <a:xfrm>
            <a:off x="8188035" y="1"/>
            <a:ext cx="748147" cy="637308"/>
          </a:xfrm>
          <a:prstGeom prst="flowChartOffpageConnecto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0"/>
              </a:rPr>
              <a:t>Ejecutado 57,01%</a:t>
            </a:r>
            <a:endParaRPr lang="es-CO" sz="800" b="1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42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9528" y="4078618"/>
            <a:ext cx="8586081" cy="815723"/>
          </a:xfrm>
          <a:prstGeom prst="rect">
            <a:avLst/>
          </a:prstGeom>
          <a:solidFill>
            <a:srgbClr val="FF6600">
              <a:alpha val="8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GRÁFICA EJECUCIÓN PRESUPUESTAL ACUMULADA </a:t>
            </a:r>
          </a:p>
          <a:p>
            <a:pPr algn="ctr"/>
            <a:r>
              <a:rPr lang="en-U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UNIDAD EJECUTORA 3501-02 DIRECCIÓN GENERAL DE COMERCIO EXTERIOR  CON CORTE AL 31 DE AGOSTO DE 2018</a:t>
            </a:r>
            <a:endParaRPr lang="en-US" sz="1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9444714"/>
              </p:ext>
            </p:extLst>
          </p:nvPr>
        </p:nvGraphicFramePr>
        <p:xfrm>
          <a:off x="0" y="0"/>
          <a:ext cx="9144000" cy="4003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onector fuera de página 1"/>
          <p:cNvSpPr/>
          <p:nvPr/>
        </p:nvSpPr>
        <p:spPr>
          <a:xfrm>
            <a:off x="8194964" y="55418"/>
            <a:ext cx="720436" cy="588818"/>
          </a:xfrm>
          <a:prstGeom prst="flowChartOffpageConnecto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0"/>
              </a:rPr>
              <a:t>Ejecutado  56%</a:t>
            </a:r>
            <a:endParaRPr lang="es-CO" sz="800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2" charset="0"/>
            </a:endParaRPr>
          </a:p>
        </p:txBody>
      </p:sp>
      <p:pic>
        <p:nvPicPr>
          <p:cNvPr id="8" name="char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529" y="3595255"/>
            <a:ext cx="745653" cy="21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73</Words>
  <Application>Microsoft Office PowerPoint</Application>
  <PresentationFormat>Presentación en pantalla (16:9)</PresentationFormat>
  <Paragraphs>10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Montserrat</vt:lpstr>
      <vt:lpstr>Office Theme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SinOcio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Camilo Rincón Pardo</dc:creator>
  <cp:lastModifiedBy>Maria del Carmen Moreno Moscoso</cp:lastModifiedBy>
  <cp:revision>34</cp:revision>
  <dcterms:created xsi:type="dcterms:W3CDTF">2018-08-19T21:08:29Z</dcterms:created>
  <dcterms:modified xsi:type="dcterms:W3CDTF">2018-09-05T20:52:31Z</dcterms:modified>
</cp:coreProperties>
</file>