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0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4" autoAdjust="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150" y="4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DICIEMBRE%2031%20DE%202018\GR&#193;FICA%20%20SECCI&#211;N%203501-01%20DICIEMBRE%2031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DICIEMBRE%2031%20DE%202018\GR&#193;FICA%20%20SECCI&#211;N%203501-01%20DICIEMBRE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NANCIERA%20-%20PRESPTO\A&#209;O%202018\PAGINA%20WEB\DICIEMBRE%2031%20DE%202018\GR&#193;FICA%20%20SECCI&#211;N%203501-01%20DICIEMBRE%2031%20DE%202018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DICIEMBRE%2031%20DE%202018\GR&#193;FICA%20%20SECCI&#211;N%203501-01%20DICIEMBRE%2031%20DE%202018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10675864009462"/>
          <c:y val="0.10924436844399051"/>
          <c:w val="0.78092562550284228"/>
          <c:h val="0.8321024347812290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TOTAL!$A$15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TOTAL!$B$14:$H$14</c:f>
              <c:strCache>
                <c:ptCount val="7"/>
                <c:pt idx="0">
                  <c:v>APROPIACIÓN INICIAL ($)</c:v>
                </c:pt>
                <c:pt idx="1">
                  <c:v>APROPIACIÓN  VIGENTE($)</c:v>
                </c:pt>
                <c:pt idx="2">
                  <c:v>COMPROMISOS      ($)</c:v>
                </c:pt>
                <c:pt idx="3">
                  <c:v>RESERVAS PRESUPUESTALES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 SIN COMPROMETER       ($)</c:v>
                </c:pt>
              </c:strCache>
            </c:strRef>
          </c:cat>
          <c:val>
            <c:numRef>
              <c:f>TOTAL!$B$15:$H$15</c:f>
              <c:numCache>
                <c:formatCode>_("$"* #,##0_);_("$"* \(#,##0\);_("$"* "-"_);_(@_)</c:formatCode>
                <c:ptCount val="7"/>
                <c:pt idx="0">
                  <c:v>363058.64159799996</c:v>
                </c:pt>
                <c:pt idx="1">
                  <c:v>366776.64159799996</c:v>
                </c:pt>
                <c:pt idx="2">
                  <c:v>364619.96536100004</c:v>
                </c:pt>
                <c:pt idx="3">
                  <c:v>11917.621193000057</c:v>
                </c:pt>
                <c:pt idx="4">
                  <c:v>352702.34416799998</c:v>
                </c:pt>
                <c:pt idx="5">
                  <c:v>352702.34416799998</c:v>
                </c:pt>
                <c:pt idx="6">
                  <c:v>2156.6762369999196</c:v>
                </c:pt>
              </c:numCache>
            </c:numRef>
          </c:val>
        </c:ser>
        <c:ser>
          <c:idx val="1"/>
          <c:order val="1"/>
          <c:tx>
            <c:strRef>
              <c:f>TOTAL!$A$16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TOTAL!$B$14:$H$14</c:f>
              <c:strCache>
                <c:ptCount val="7"/>
                <c:pt idx="0">
                  <c:v>APROPIACIÓN INICIAL ($)</c:v>
                </c:pt>
                <c:pt idx="1">
                  <c:v>APROPIACIÓN  VIGENTE($)</c:v>
                </c:pt>
                <c:pt idx="2">
                  <c:v>COMPROMISOS      ($)</c:v>
                </c:pt>
                <c:pt idx="3">
                  <c:v>RESERVAS PRESUPUESTALES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APR. SIN COMPROMETER       ($)</c:v>
                </c:pt>
              </c:strCache>
            </c:strRef>
          </c:cat>
          <c:val>
            <c:numRef>
              <c:f>TOTAL!$B$16:$H$16</c:f>
              <c:numCache>
                <c:formatCode>_("$"* #,##0_);_("$"* \(#,##0\);_("$"* "-"_);_(@_)</c:formatCode>
                <c:ptCount val="7"/>
                <c:pt idx="0">
                  <c:v>113537</c:v>
                </c:pt>
                <c:pt idx="1">
                  <c:v>117737</c:v>
                </c:pt>
                <c:pt idx="2">
                  <c:v>115616.119251</c:v>
                </c:pt>
                <c:pt idx="3">
                  <c:v>66248.961427999995</c:v>
                </c:pt>
                <c:pt idx="4">
                  <c:v>49367.157823000001</c:v>
                </c:pt>
                <c:pt idx="5">
                  <c:v>49367.157823000001</c:v>
                </c:pt>
                <c:pt idx="6">
                  <c:v>2120.8807490000036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50604800"/>
        <c:axId val="-50603168"/>
        <c:axId val="0"/>
      </c:bar3DChart>
      <c:catAx>
        <c:axId val="-5060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-Book" pitchFamily="2" charset="0"/>
                <a:ea typeface="+mn-ea"/>
                <a:cs typeface="+mn-cs"/>
              </a:defRPr>
            </a:pPr>
            <a:endParaRPr lang="es-CO"/>
          </a:p>
        </c:txPr>
        <c:crossAx val="-50603168"/>
        <c:crosses val="autoZero"/>
        <c:auto val="1"/>
        <c:lblAlgn val="l"/>
        <c:lblOffset val="100"/>
        <c:noMultiLvlLbl val="0"/>
      </c:catAx>
      <c:valAx>
        <c:axId val="-50603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060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8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14064511926945802"/>
          <c:y val="1.6244548320801671E-2"/>
          <c:w val="0.859354880730542"/>
          <c:h val="0.71395304878837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'GESTIÓN GRAL'!$A$15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GRAL'!$B$14:$H$14</c:f>
              <c:strCache>
                <c:ptCount val="7"/>
                <c:pt idx="0">
                  <c:v>APR. INICIAL    ($)</c:v>
                </c:pt>
                <c:pt idx="1">
                  <c:v>APR.  VIGENTE  ($)</c:v>
                </c:pt>
                <c:pt idx="2">
                  <c:v>COMPROMISOS      ($)</c:v>
                </c:pt>
                <c:pt idx="3">
                  <c:v>RESERVAS PRESUPUESTALES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       ($)</c:v>
                </c:pt>
              </c:strCache>
            </c:strRef>
          </c:cat>
          <c:val>
            <c:numRef>
              <c:f>'GESTIÓN GRAL'!$B$15:$H$15</c:f>
              <c:numCache>
                <c:formatCode>#,##0</c:formatCode>
                <c:ptCount val="7"/>
                <c:pt idx="0">
                  <c:v>43192</c:v>
                </c:pt>
                <c:pt idx="1">
                  <c:v>44610</c:v>
                </c:pt>
                <c:pt idx="2">
                  <c:v>44204.244488999997</c:v>
                </c:pt>
                <c:pt idx="3">
                  <c:v>929.62462899999809</c:v>
                </c:pt>
                <c:pt idx="4">
                  <c:v>43274.619859999999</c:v>
                </c:pt>
                <c:pt idx="5">
                  <c:v>43274.619859999999</c:v>
                </c:pt>
                <c:pt idx="6">
                  <c:v>405.75551100000303</c:v>
                </c:pt>
              </c:numCache>
            </c:numRef>
          </c:val>
        </c:ser>
        <c:ser>
          <c:idx val="1"/>
          <c:order val="1"/>
          <c:tx>
            <c:strRef>
              <c:f>'GESTIÓN GRAL'!$A$16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GRAL'!$B$14:$H$14</c:f>
              <c:strCache>
                <c:ptCount val="7"/>
                <c:pt idx="0">
                  <c:v>APR. INICIAL    ($)</c:v>
                </c:pt>
                <c:pt idx="1">
                  <c:v>APR.  VIGENTE  ($)</c:v>
                </c:pt>
                <c:pt idx="2">
                  <c:v>COMPROMISOS      ($)</c:v>
                </c:pt>
                <c:pt idx="3">
                  <c:v>RESERVAS PRESUPUESTALES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       ($)</c:v>
                </c:pt>
              </c:strCache>
            </c:strRef>
          </c:cat>
          <c:val>
            <c:numRef>
              <c:f>'GESTIÓN GRAL'!$B$16:$H$16</c:f>
              <c:numCache>
                <c:formatCode>#,##0</c:formatCode>
                <c:ptCount val="7"/>
                <c:pt idx="0">
                  <c:v>28739.35</c:v>
                </c:pt>
                <c:pt idx="1">
                  <c:v>30246.571427999999</c:v>
                </c:pt>
                <c:pt idx="2">
                  <c:v>29732.781583</c:v>
                </c:pt>
                <c:pt idx="3">
                  <c:v>821.65660199999911</c:v>
                </c:pt>
                <c:pt idx="4">
                  <c:v>28911.124981000001</c:v>
                </c:pt>
                <c:pt idx="5">
                  <c:v>28911.124981000001</c:v>
                </c:pt>
                <c:pt idx="6">
                  <c:v>513.78984499999933</c:v>
                </c:pt>
              </c:numCache>
            </c:numRef>
          </c:val>
        </c:ser>
        <c:ser>
          <c:idx val="2"/>
          <c:order val="2"/>
          <c:tx>
            <c:strRef>
              <c:f>'GESTIÓN GRAL'!$A$17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GRAL'!$B$14:$H$14</c:f>
              <c:strCache>
                <c:ptCount val="7"/>
                <c:pt idx="0">
                  <c:v>APR. INICIAL    ($)</c:v>
                </c:pt>
                <c:pt idx="1">
                  <c:v>APR.  VIGENTE  ($)</c:v>
                </c:pt>
                <c:pt idx="2">
                  <c:v>COMPROMISOS      ($)</c:v>
                </c:pt>
                <c:pt idx="3">
                  <c:v>RESERVAS PRESUPUESTALES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       ($)</c:v>
                </c:pt>
              </c:strCache>
            </c:strRef>
          </c:cat>
          <c:val>
            <c:numRef>
              <c:f>'GESTIÓN GRAL'!$B$17:$H$17</c:f>
              <c:numCache>
                <c:formatCode>#,##0</c:formatCode>
                <c:ptCount val="7"/>
                <c:pt idx="0">
                  <c:v>85305.053501999995</c:v>
                </c:pt>
                <c:pt idx="1">
                  <c:v>83797.832074000005</c:v>
                </c:pt>
                <c:pt idx="2">
                  <c:v>83077.728594</c:v>
                </c:pt>
                <c:pt idx="3">
                  <c:v>8440.3967600000033</c:v>
                </c:pt>
                <c:pt idx="4">
                  <c:v>74637.331833999997</c:v>
                </c:pt>
                <c:pt idx="5">
                  <c:v>74637.331833999997</c:v>
                </c:pt>
                <c:pt idx="6">
                  <c:v>720.10348000000522</c:v>
                </c:pt>
              </c:numCache>
            </c:numRef>
          </c:val>
        </c:ser>
        <c:ser>
          <c:idx val="3"/>
          <c:order val="3"/>
          <c:tx>
            <c:strRef>
              <c:f>'GESTIÓN GRAL'!$A$18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GRAL'!$B$14:$H$14</c:f>
              <c:strCache>
                <c:ptCount val="7"/>
                <c:pt idx="0">
                  <c:v>APR. INICIAL    ($)</c:v>
                </c:pt>
                <c:pt idx="1">
                  <c:v>APR.  VIGENTE  ($)</c:v>
                </c:pt>
                <c:pt idx="2">
                  <c:v>COMPROMISOS      ($)</c:v>
                </c:pt>
                <c:pt idx="3">
                  <c:v>RESERVAS PRESUPUESTALES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       ($)</c:v>
                </c:pt>
              </c:strCache>
            </c:strRef>
          </c:cat>
          <c:val>
            <c:numRef>
              <c:f>'GESTIÓN GRAL'!$B$18:$H$18</c:f>
              <c:numCache>
                <c:formatCode>#,##0</c:formatCode>
                <c:ptCount val="7"/>
                <c:pt idx="0">
                  <c:v>191917.70809599999</c:v>
                </c:pt>
                <c:pt idx="1">
                  <c:v>194217.70809599999</c:v>
                </c:pt>
                <c:pt idx="2">
                  <c:v>194217.70809599999</c:v>
                </c:pt>
                <c:pt idx="3">
                  <c:v>1545</c:v>
                </c:pt>
                <c:pt idx="4">
                  <c:v>192672.70809599999</c:v>
                </c:pt>
                <c:pt idx="5">
                  <c:v>192672.70809599999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'GESTIÓN GRAL'!$A$19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GRAL'!$B$14:$H$14</c:f>
              <c:strCache>
                <c:ptCount val="7"/>
                <c:pt idx="0">
                  <c:v>APR. INICIAL    ($)</c:v>
                </c:pt>
                <c:pt idx="1">
                  <c:v>APR.  VIGENTE  ($)</c:v>
                </c:pt>
                <c:pt idx="2">
                  <c:v>COMPROMISOS      ($)</c:v>
                </c:pt>
                <c:pt idx="3">
                  <c:v>RESERVAS PRESUPUESTALES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       ($)</c:v>
                </c:pt>
              </c:strCache>
            </c:strRef>
          </c:cat>
          <c:val>
            <c:numRef>
              <c:f>'GESTIÓN GRAL'!$B$19:$H$19</c:f>
              <c:numCache>
                <c:formatCode>#,##0</c:formatCode>
                <c:ptCount val="7"/>
                <c:pt idx="0">
                  <c:v>109465</c:v>
                </c:pt>
                <c:pt idx="1">
                  <c:v>113665</c:v>
                </c:pt>
                <c:pt idx="2">
                  <c:v>111757.50236300001</c:v>
                </c:pt>
                <c:pt idx="3">
                  <c:v>65786.656354000006</c:v>
                </c:pt>
                <c:pt idx="4">
                  <c:v>45970.846009000001</c:v>
                </c:pt>
                <c:pt idx="5">
                  <c:v>45970.846009000001</c:v>
                </c:pt>
                <c:pt idx="6">
                  <c:v>1907.4976369999931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0602080"/>
        <c:axId val="-50601536"/>
        <c:axId val="0"/>
      </c:bar3DChart>
      <c:catAx>
        <c:axId val="-506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0601536"/>
        <c:crosses val="autoZero"/>
        <c:auto val="1"/>
        <c:lblAlgn val="ctr"/>
        <c:lblOffset val="100"/>
        <c:noMultiLvlLbl val="0"/>
      </c:catAx>
      <c:valAx>
        <c:axId val="-506015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50602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-Book" pitchFamily="2" charset="0"/>
                <a:ea typeface="+mn-ea"/>
                <a:cs typeface="+mn-cs"/>
              </a:defRPr>
            </a:pPr>
            <a:endParaRPr lang="es-CO"/>
          </a:p>
        </c:txPr>
      </c:dTable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1">
            <a:lumMod val="9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4693740102621"/>
          <c:y val="1.7345792106329361E-2"/>
          <c:w val="0.85887492808438926"/>
          <c:h val="0.7492279721401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DCE!$A$13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INICIAL ($)</c:v>
                </c:pt>
                <c:pt idx="1">
                  <c:v>APR.  VIGENTE($)</c:v>
                </c:pt>
                <c:pt idx="2">
                  <c:v>COMPROMISOS         ($)</c:v>
                </c:pt>
                <c:pt idx="3">
                  <c:v>RESERVAS PRESUPUESTALES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APR.SIN COMPROMETER ($)</c:v>
                </c:pt>
              </c:strCache>
            </c:strRef>
          </c:cat>
          <c:val>
            <c:numRef>
              <c:f>DCE!$B$13:$H$13</c:f>
              <c:numCache>
                <c:formatCode>#,##0</c:formatCode>
                <c:ptCount val="7"/>
                <c:pt idx="0">
                  <c:v>10984.937657</c:v>
                </c:pt>
                <c:pt idx="1">
                  <c:v>12044.595069000001</c:v>
                </c:pt>
                <c:pt idx="2">
                  <c:v>11626.619396</c:v>
                </c:pt>
                <c:pt idx="3">
                  <c:v>4.8499510000001465</c:v>
                </c:pt>
                <c:pt idx="4">
                  <c:v>11621.769445</c:v>
                </c:pt>
                <c:pt idx="5">
                  <c:v>11621.769445</c:v>
                </c:pt>
                <c:pt idx="6">
                  <c:v>417.97567300000082</c:v>
                </c:pt>
              </c:numCache>
            </c:numRef>
          </c:val>
        </c:ser>
        <c:ser>
          <c:idx val="1"/>
          <c:order val="1"/>
          <c:tx>
            <c:strRef>
              <c:f>DCE!$A$14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INICIAL ($)</c:v>
                </c:pt>
                <c:pt idx="1">
                  <c:v>APR.  VIGENTE($)</c:v>
                </c:pt>
                <c:pt idx="2">
                  <c:v>COMPROMISOS         ($)</c:v>
                </c:pt>
                <c:pt idx="3">
                  <c:v>RESERVAS PRESUPUESTALES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APR.SIN COMPROMETER ($)</c:v>
                </c:pt>
              </c:strCache>
            </c:strRef>
          </c:cat>
          <c:val>
            <c:numRef>
              <c:f>DCE!$B$14:$H$14</c:f>
              <c:numCache>
                <c:formatCode>#,##0</c:formatCode>
                <c:ptCount val="7"/>
                <c:pt idx="0">
                  <c:v>1773.818</c:v>
                </c:pt>
                <c:pt idx="1">
                  <c:v>1859.934931</c:v>
                </c:pt>
                <c:pt idx="2">
                  <c:v>1760.8883202</c:v>
                </c:pt>
                <c:pt idx="3">
                  <c:v>176.09836919999998</c:v>
                </c:pt>
                <c:pt idx="4">
                  <c:v>1584.789951</c:v>
                </c:pt>
                <c:pt idx="5">
                  <c:v>1584.789951</c:v>
                </c:pt>
                <c:pt idx="6">
                  <c:v>99.046610800000053</c:v>
                </c:pt>
              </c:numCache>
            </c:numRef>
          </c:val>
        </c:ser>
        <c:ser>
          <c:idx val="2"/>
          <c:order val="2"/>
          <c:tx>
            <c:strRef>
              <c:f>DCE!$A$15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INICIAL ($)</c:v>
                </c:pt>
                <c:pt idx="1">
                  <c:v>APR.  VIGENTE($)</c:v>
                </c:pt>
                <c:pt idx="2">
                  <c:v>COMPROMISOS         ($)</c:v>
                </c:pt>
                <c:pt idx="3">
                  <c:v>RESERVAS PRESUPUESTALES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APR.SIN COMPROMETER ($)</c:v>
                </c:pt>
              </c:strCache>
            </c:strRef>
          </c:cat>
          <c:val>
            <c:numRef>
              <c:f>DCE!$B$15:$H$15</c:f>
              <c:numCache>
                <c:formatCode>#,##0</c:formatCode>
                <c:ptCount val="7"/>
                <c:pt idx="0">
                  <c:v>1145.774343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DCE!$A$16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DCE!$B$12:$H$12</c:f>
              <c:strCache>
                <c:ptCount val="7"/>
                <c:pt idx="0">
                  <c:v>APR. INICIAL ($)</c:v>
                </c:pt>
                <c:pt idx="1">
                  <c:v>APR.  VIGENTE($)</c:v>
                </c:pt>
                <c:pt idx="2">
                  <c:v>COMPROMISOS         ($)</c:v>
                </c:pt>
                <c:pt idx="3">
                  <c:v>RESERVAS PRESUPUESTALES ($)</c:v>
                </c:pt>
                <c:pt idx="4">
                  <c:v>OBLIGACIONES       ($)</c:v>
                </c:pt>
                <c:pt idx="5">
                  <c:v>   PAGOS                   ($)</c:v>
                </c:pt>
                <c:pt idx="6">
                  <c:v>APR.SIN COMPROMETER ($)</c:v>
                </c:pt>
              </c:strCache>
            </c:strRef>
          </c:cat>
          <c:val>
            <c:numRef>
              <c:f>DCE!$B$16:$H$16</c:f>
              <c:numCache>
                <c:formatCode>#,##0</c:formatCode>
                <c:ptCount val="7"/>
                <c:pt idx="0">
                  <c:v>4072</c:v>
                </c:pt>
                <c:pt idx="1">
                  <c:v>4072</c:v>
                </c:pt>
                <c:pt idx="2">
                  <c:v>3858.6168870000001</c:v>
                </c:pt>
                <c:pt idx="3">
                  <c:v>462.30507299999999</c:v>
                </c:pt>
                <c:pt idx="4">
                  <c:v>3396.3118140000001</c:v>
                </c:pt>
                <c:pt idx="5">
                  <c:v>3396.3118140000001</c:v>
                </c:pt>
                <c:pt idx="6">
                  <c:v>213.38311299999987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5005184"/>
        <c:axId val="-1954997024"/>
        <c:axId val="0"/>
      </c:bar3DChart>
      <c:catAx>
        <c:axId val="-19550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954997024"/>
        <c:crosses val="autoZero"/>
        <c:auto val="1"/>
        <c:lblAlgn val="ctr"/>
        <c:lblOffset val="100"/>
        <c:noMultiLvlLbl val="0"/>
      </c:catAx>
      <c:valAx>
        <c:axId val="-195499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955005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>
                <a:latin typeface="Futura-Book" pitchFamily="2" charset="0"/>
              </a:defRPr>
            </a:pPr>
            <a:endParaRPr lang="es-C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719676523577146"/>
          <c:y val="3.0131825117216467E-2"/>
          <c:w val="0.72435812751801631"/>
          <c:h val="0.71531831242798671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55000288"/>
        <c:axId val="-1954999744"/>
        <c:axId val="0"/>
      </c:bar3DChart>
      <c:catAx>
        <c:axId val="-195500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954999744"/>
        <c:crosses val="autoZero"/>
        <c:auto val="1"/>
        <c:lblAlgn val="ctr"/>
        <c:lblOffset val="100"/>
        <c:noMultiLvlLbl val="0"/>
      </c:catAx>
      <c:valAx>
        <c:axId val="-195499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955000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VICEMINISTERIO DE COMERCIO EXTERIOR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Hoja1!$C$3:$I$3</c:f>
              <c:strCache>
                <c:ptCount val="7"/>
                <c:pt idx="0">
                  <c:v>APR. INICIAL ($)</c:v>
                </c:pt>
                <c:pt idx="1">
                  <c:v>APR. VIGENTE ($)</c:v>
                </c:pt>
                <c:pt idx="2">
                  <c:v>COMPROMISO ($)</c:v>
                </c:pt>
                <c:pt idx="3">
                  <c:v>RESERVAS PRESUPUESTALES   ($)</c:v>
                </c:pt>
                <c:pt idx="4">
                  <c:v>OBLIGACIÓN ($)</c:v>
                </c:pt>
                <c:pt idx="5">
                  <c:v>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Hoja1!$C$4:$I$4</c:f>
              <c:numCache>
                <c:formatCode>"$"#,##0_);\("$"#,##0\)</c:formatCode>
                <c:ptCount val="7"/>
                <c:pt idx="0">
                  <c:v>8189</c:v>
                </c:pt>
                <c:pt idx="1">
                  <c:v>7739</c:v>
                </c:pt>
                <c:pt idx="2">
                  <c:v>6796.0746689999996</c:v>
                </c:pt>
                <c:pt idx="3">
                  <c:v>646.54175699999996</c:v>
                </c:pt>
                <c:pt idx="4">
                  <c:v>6149.5329119999997</c:v>
                </c:pt>
                <c:pt idx="5">
                  <c:v>6149.5329119999997</c:v>
                </c:pt>
                <c:pt idx="6">
                  <c:v>942.92533100000037</c:v>
                </c:pt>
              </c:numCache>
            </c:numRef>
          </c:val>
        </c:ser>
        <c:ser>
          <c:idx val="1"/>
          <c:order val="1"/>
          <c:tx>
            <c:strRef>
              <c:f>Hoja1!$B$5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Hoja1!$C$3:$I$3</c:f>
              <c:strCache>
                <c:ptCount val="7"/>
                <c:pt idx="0">
                  <c:v>APR. INICIAL ($)</c:v>
                </c:pt>
                <c:pt idx="1">
                  <c:v>APR. VIGENTE ($)</c:v>
                </c:pt>
                <c:pt idx="2">
                  <c:v>COMPROMISO ($)</c:v>
                </c:pt>
                <c:pt idx="3">
                  <c:v>RESERVAS PRESUPUESTALES   ($)</c:v>
                </c:pt>
                <c:pt idx="4">
                  <c:v>OBLIGACIÓN ($)</c:v>
                </c:pt>
                <c:pt idx="5">
                  <c:v>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Hoja1!$C$5:$I$5</c:f>
              <c:numCache>
                <c:formatCode>"$"#,##0_);\("$"#,##0\)</c:formatCode>
                <c:ptCount val="7"/>
                <c:pt idx="0">
                  <c:v>46021</c:v>
                </c:pt>
                <c:pt idx="1">
                  <c:v>52859</c:v>
                </c:pt>
                <c:pt idx="2">
                  <c:v>52063.378393999898</c:v>
                </c:pt>
                <c:pt idx="3">
                  <c:v>16520.301810999896</c:v>
                </c:pt>
                <c:pt idx="4">
                  <c:v>35543.076583000002</c:v>
                </c:pt>
                <c:pt idx="5">
                  <c:v>35543.076583000002</c:v>
                </c:pt>
                <c:pt idx="6">
                  <c:v>795.62160600000061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55001920"/>
        <c:axId val="-1954992672"/>
      </c:barChart>
      <c:lineChart>
        <c:grouping val="standard"/>
        <c:varyColors val="0"/>
        <c:ser>
          <c:idx val="2"/>
          <c:order val="2"/>
          <c:tx>
            <c:strRef>
              <c:f>Hoja1!$B$6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Hoja1!$C$3:$I$3</c:f>
              <c:strCache>
                <c:ptCount val="7"/>
                <c:pt idx="0">
                  <c:v>APR. INICIAL ($)</c:v>
                </c:pt>
                <c:pt idx="1">
                  <c:v>APR. VIGENTE ($)</c:v>
                </c:pt>
                <c:pt idx="2">
                  <c:v>COMPROMISO ($)</c:v>
                </c:pt>
                <c:pt idx="3">
                  <c:v>RESERVAS PRESUPUESTALES   ($)</c:v>
                </c:pt>
                <c:pt idx="4">
                  <c:v>OBLIGACIÓN ($)</c:v>
                </c:pt>
                <c:pt idx="5">
                  <c:v>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Hoja1!$C$6:$I$6</c:f>
              <c:numCache>
                <c:formatCode>"$"#,##0_);\("$"#,##0\)</c:formatCode>
                <c:ptCount val="7"/>
                <c:pt idx="0">
                  <c:v>56200</c:v>
                </c:pt>
                <c:pt idx="1">
                  <c:v>54212</c:v>
                </c:pt>
                <c:pt idx="2">
                  <c:v>53910.012617</c:v>
                </c:pt>
                <c:pt idx="3">
                  <c:v>48122.286625000001</c:v>
                </c:pt>
                <c:pt idx="4">
                  <c:v>5787.7259919999997</c:v>
                </c:pt>
                <c:pt idx="5">
                  <c:v>5787.7259919999997</c:v>
                </c:pt>
                <c:pt idx="6">
                  <c:v>301.98738299999968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Hoja1!$B$7</c:f>
              <c:strCache>
                <c:ptCount val="1"/>
                <c:pt idx="0">
                  <c:v>SECRETARIA GENERAL 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Hoja1!$C$3:$I$3</c:f>
              <c:strCache>
                <c:ptCount val="7"/>
                <c:pt idx="0">
                  <c:v>APR. INICIAL ($)</c:v>
                </c:pt>
                <c:pt idx="1">
                  <c:v>APR. VIGENTE ($)</c:v>
                </c:pt>
                <c:pt idx="2">
                  <c:v>COMPROMISO ($)</c:v>
                </c:pt>
                <c:pt idx="3">
                  <c:v>RESERVAS PRESUPUESTALES   ($)</c:v>
                </c:pt>
                <c:pt idx="4">
                  <c:v>OBLIGACIÓN ($)</c:v>
                </c:pt>
                <c:pt idx="5">
                  <c:v>PAGOS   ($)</c:v>
                </c:pt>
                <c:pt idx="6">
                  <c:v>APR. SIN COMPROMETER ($)</c:v>
                </c:pt>
              </c:strCache>
            </c:strRef>
          </c:cat>
          <c:val>
            <c:numRef>
              <c:f>Hoja1!$C$7:$I$7</c:f>
              <c:numCache>
                <c:formatCode>"$"#,##0_);\("$"#,##0\)</c:formatCode>
                <c:ptCount val="7"/>
                <c:pt idx="0">
                  <c:v>3127</c:v>
                </c:pt>
                <c:pt idx="1">
                  <c:v>2927</c:v>
                </c:pt>
                <c:pt idx="2">
                  <c:v>2846.6535690000001</c:v>
                </c:pt>
                <c:pt idx="3">
                  <c:v>959.83123399999999</c:v>
                </c:pt>
                <c:pt idx="4">
                  <c:v>1886.8223350000001</c:v>
                </c:pt>
                <c:pt idx="5">
                  <c:v>1886.8223350000001</c:v>
                </c:pt>
                <c:pt idx="6">
                  <c:v>80.346430999999939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5001920"/>
        <c:axId val="-1954992672"/>
      </c:lineChart>
      <c:catAx>
        <c:axId val="-195500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954992672"/>
        <c:crosses val="autoZero"/>
        <c:auto val="1"/>
        <c:lblAlgn val="ctr"/>
        <c:lblOffset val="100"/>
        <c:noMultiLvlLbl val="0"/>
      </c:catAx>
      <c:valAx>
        <c:axId val="-195499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9550019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-Book" pitchFamily="2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solidFill>
          <a:schemeClr val="tx2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0.01708</cdr:x>
      <cdr:y>0.97515</cdr:y>
    </cdr:from>
    <cdr:to>
      <cdr:x>0.14701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45323" y="3960207"/>
          <a:ext cx="1105174" cy="100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0.01708</cdr:x>
      <cdr:y>0.97515</cdr:y>
    </cdr:from>
    <cdr:to>
      <cdr:x>0.11375</cdr:x>
      <cdr:y>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45323" y="3960207"/>
          <a:ext cx="822302" cy="100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274" y="2488407"/>
            <a:ext cx="814002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EJECUCIÓN PRESUPUESTAL ACUMULADA                                                         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53871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MINISTERIO DE COMERCIO INDUSTRIA Y TURISMO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CON CORTE AL 31 DE DICIEMBRE DE 2018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0638" y="4861450"/>
            <a:ext cx="11392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700" dirty="0"/>
              <a:t> Pesos ($)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399946"/>
              </p:ext>
            </p:extLst>
          </p:nvPr>
        </p:nvGraphicFramePr>
        <p:xfrm>
          <a:off x="0" y="953871"/>
          <a:ext cx="9098280" cy="390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EJECUTORA 3501-01 GESTIÓN GENERAL  CON CORTE AL 31 DE DICIEMBRE DE 2018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565179" y="4510092"/>
            <a:ext cx="1274018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200563"/>
              </p:ext>
            </p:extLst>
          </p:nvPr>
        </p:nvGraphicFramePr>
        <p:xfrm>
          <a:off x="0" y="0"/>
          <a:ext cx="9143999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07694"/>
            <a:ext cx="9144000" cy="671511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EJECUTORA 3501-02 DIRECCIÓN GENERAL DE COMERCIO EXTERIOR  CON CORTE AL 31 DE DICIEMBRE DE 2018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04761" y="4407694"/>
            <a:ext cx="12725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193382"/>
              </p:ext>
            </p:extLst>
          </p:nvPr>
        </p:nvGraphicFramePr>
        <p:xfrm>
          <a:off x="0" y="0"/>
          <a:ext cx="9144000" cy="448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- GASTOS DE INVERSIÓN DICIEMBRE 31 DE 2018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912666"/>
              </p:ext>
            </p:extLst>
          </p:nvPr>
        </p:nvGraphicFramePr>
        <p:xfrm>
          <a:off x="184935" y="-100165"/>
          <a:ext cx="8415102" cy="244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8032246" y="4925615"/>
            <a:ext cx="1111753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243909"/>
              </p:ext>
            </p:extLst>
          </p:nvPr>
        </p:nvGraphicFramePr>
        <p:xfrm>
          <a:off x="-1" y="0"/>
          <a:ext cx="9144001" cy="467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94</Words>
  <Application>Microsoft Office PowerPoint</Application>
  <PresentationFormat>Presentación en pantalla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103</cp:revision>
  <cp:lastPrinted>2018-12-05T23:16:35Z</cp:lastPrinted>
  <dcterms:created xsi:type="dcterms:W3CDTF">2018-08-19T21:08:29Z</dcterms:created>
  <dcterms:modified xsi:type="dcterms:W3CDTF">2019-01-29T21:00:29Z</dcterms:modified>
</cp:coreProperties>
</file>