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409539"/>
    <a:srgbClr val="009900"/>
    <a:srgbClr val="D9D9D9"/>
    <a:srgbClr val="67E657"/>
    <a:srgbClr val="2B138F"/>
    <a:srgbClr val="66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'SECCIÓN '!$B$4</c:f>
              <c:strCache>
                <c:ptCount val="1"/>
                <c:pt idx="0">
                  <c:v>APROPIACIÓN  VIGENTE($)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'SECCIÓN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'SECCIÓN '!$B$5:$B$9</c:f>
              <c:numCache>
                <c:formatCode>#,##0</c:formatCode>
                <c:ptCount val="5"/>
                <c:pt idx="0">
                  <c:v>51192.693333000003</c:v>
                </c:pt>
                <c:pt idx="1">
                  <c:v>23457.5</c:v>
                </c:pt>
                <c:pt idx="2">
                  <c:v>89918.867641000004</c:v>
                </c:pt>
                <c:pt idx="3">
                  <c:v>199183.62265899999</c:v>
                </c:pt>
                <c:pt idx="4">
                  <c:v>192599.92</c:v>
                </c:pt>
              </c:numCache>
            </c:numRef>
          </c:val>
        </c:ser>
        <c:ser>
          <c:idx val="1"/>
          <c:order val="1"/>
          <c:tx>
            <c:strRef>
              <c:f>'SECCIÓN '!$C$4</c:f>
              <c:strCache>
                <c:ptCount val="1"/>
                <c:pt idx="0">
                  <c:v>COMPROMISOS      ($)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'SECCIÓN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'SECCIÓN '!$C$5:$C$9</c:f>
              <c:numCache>
                <c:formatCode>#,##0</c:formatCode>
                <c:ptCount val="5"/>
                <c:pt idx="0">
                  <c:v>15220.001581</c:v>
                </c:pt>
                <c:pt idx="1">
                  <c:v>17902.839542999998</c:v>
                </c:pt>
                <c:pt idx="2">
                  <c:v>25801.113244</c:v>
                </c:pt>
                <c:pt idx="3">
                  <c:v>168596.822659</c:v>
                </c:pt>
                <c:pt idx="4">
                  <c:v>141795.40333</c:v>
                </c:pt>
              </c:numCache>
            </c:numRef>
          </c:val>
        </c:ser>
        <c:ser>
          <c:idx val="2"/>
          <c:order val="2"/>
          <c:tx>
            <c:strRef>
              <c:f>'SECCIÓN '!$D$4</c:f>
              <c:strCache>
                <c:ptCount val="1"/>
                <c:pt idx="0">
                  <c:v>OBLIGACIONES        ($)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'SECCIÓN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'SECCIÓN '!$D$5:$D$9</c:f>
              <c:numCache>
                <c:formatCode>#,##0</c:formatCode>
                <c:ptCount val="5"/>
                <c:pt idx="0">
                  <c:v>9255.0894220000009</c:v>
                </c:pt>
                <c:pt idx="1">
                  <c:v>12036.317316000001</c:v>
                </c:pt>
                <c:pt idx="2">
                  <c:v>17657.451793</c:v>
                </c:pt>
                <c:pt idx="3">
                  <c:v>33549.348308000001</c:v>
                </c:pt>
                <c:pt idx="4">
                  <c:v>1731.797943</c:v>
                </c:pt>
              </c:numCache>
            </c:numRef>
          </c:val>
        </c:ser>
        <c:ser>
          <c:idx val="3"/>
          <c:order val="3"/>
          <c:tx>
            <c:strRef>
              <c:f>'SECCIÓN '!$E$4</c:f>
              <c:strCache>
                <c:ptCount val="1"/>
                <c:pt idx="0">
                  <c:v>   PAGOS                         ($)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'SECCIÓN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'SECCIÓN '!$E$5:$E$9</c:f>
              <c:numCache>
                <c:formatCode>#,##0</c:formatCode>
                <c:ptCount val="5"/>
                <c:pt idx="0">
                  <c:v>9104.2943589999995</c:v>
                </c:pt>
                <c:pt idx="1">
                  <c:v>11831.022363</c:v>
                </c:pt>
                <c:pt idx="2">
                  <c:v>17647.812793000001</c:v>
                </c:pt>
                <c:pt idx="3">
                  <c:v>33549.348308000001</c:v>
                </c:pt>
                <c:pt idx="4">
                  <c:v>1591.2502469999999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74192400"/>
        <c:axId val="-674191856"/>
        <c:axId val="0"/>
      </c:bar3DChart>
      <c:catAx>
        <c:axId val="-67419240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74191856"/>
        <c:crosses val="autoZero"/>
        <c:auto val="1"/>
        <c:lblAlgn val="ctr"/>
        <c:lblOffset val="100"/>
        <c:noMultiLvlLbl val="0"/>
      </c:catAx>
      <c:valAx>
        <c:axId val="-67419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MILLONES DE PESOS</a:t>
                </a:r>
                <a:endParaRPr lang="es-CO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4008545259295012E-2"/>
              <c:y val="0.360354527554103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741924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'GESTION '!$B$3</c:f>
              <c:strCache>
                <c:ptCount val="1"/>
                <c:pt idx="0">
                  <c:v>APROPIACIÓN  VIGENTE($)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'GESTION '!$A$4:$A$8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'!$B$4:$B$8</c:f>
              <c:numCache>
                <c:formatCode>#,##0</c:formatCode>
                <c:ptCount val="5"/>
                <c:pt idx="0">
                  <c:v>39677.21</c:v>
                </c:pt>
                <c:pt idx="1">
                  <c:v>21735.35</c:v>
                </c:pt>
                <c:pt idx="2">
                  <c:v>89918.867641000004</c:v>
                </c:pt>
                <c:pt idx="3">
                  <c:v>199183.62265899999</c:v>
                </c:pt>
                <c:pt idx="4">
                  <c:v>188620</c:v>
                </c:pt>
              </c:numCache>
            </c:numRef>
          </c:val>
        </c:ser>
        <c:ser>
          <c:idx val="1"/>
          <c:order val="1"/>
          <c:tx>
            <c:strRef>
              <c:f>'GESTION '!$C$3</c:f>
              <c:strCache>
                <c:ptCount val="1"/>
                <c:pt idx="0">
                  <c:v>COMPROMISOS      ($)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'GESTION '!$A$4:$A$8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'!$C$4:$C$8</c:f>
              <c:numCache>
                <c:formatCode>#,##0</c:formatCode>
                <c:ptCount val="5"/>
                <c:pt idx="0">
                  <c:v>13251.508888</c:v>
                </c:pt>
                <c:pt idx="1">
                  <c:v>16603.955216999999</c:v>
                </c:pt>
                <c:pt idx="2">
                  <c:v>25801.113244</c:v>
                </c:pt>
                <c:pt idx="3">
                  <c:v>168596.822659</c:v>
                </c:pt>
                <c:pt idx="4">
                  <c:v>139278.73063400001</c:v>
                </c:pt>
              </c:numCache>
            </c:numRef>
          </c:val>
        </c:ser>
        <c:ser>
          <c:idx val="2"/>
          <c:order val="2"/>
          <c:tx>
            <c:strRef>
              <c:f>'GESTION '!$D$3</c:f>
              <c:strCache>
                <c:ptCount val="1"/>
                <c:pt idx="0">
                  <c:v>OBLIGACIONES      ($)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'GESTION '!$A$4:$A$8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'!$D$4:$D$8</c:f>
              <c:numCache>
                <c:formatCode>#,##0</c:formatCode>
                <c:ptCount val="5"/>
                <c:pt idx="0">
                  <c:v>7361.1869450000004</c:v>
                </c:pt>
                <c:pt idx="1">
                  <c:v>11704.30674</c:v>
                </c:pt>
                <c:pt idx="2">
                  <c:v>17657.451793</c:v>
                </c:pt>
                <c:pt idx="3">
                  <c:v>33549.348308000001</c:v>
                </c:pt>
                <c:pt idx="4">
                  <c:v>1462.6217019999999</c:v>
                </c:pt>
              </c:numCache>
            </c:numRef>
          </c:val>
        </c:ser>
        <c:ser>
          <c:idx val="3"/>
          <c:order val="3"/>
          <c:tx>
            <c:strRef>
              <c:f>'GESTION '!$E$3</c:f>
              <c:strCache>
                <c:ptCount val="1"/>
                <c:pt idx="0">
                  <c:v>   PAGOS                    ($)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'GESTION '!$A$4:$A$8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'!$E$4:$E$8</c:f>
              <c:numCache>
                <c:formatCode>#,##0</c:formatCode>
                <c:ptCount val="5"/>
                <c:pt idx="0">
                  <c:v>7210.3918819999999</c:v>
                </c:pt>
                <c:pt idx="1">
                  <c:v>11520.179693</c:v>
                </c:pt>
                <c:pt idx="2">
                  <c:v>17647.812793000001</c:v>
                </c:pt>
                <c:pt idx="3">
                  <c:v>33549.348308000001</c:v>
                </c:pt>
                <c:pt idx="4">
                  <c:v>1358.485905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74179888"/>
        <c:axId val="-674179344"/>
        <c:axId val="0"/>
      </c:bar3DChart>
      <c:catAx>
        <c:axId val="-674179888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74179344"/>
        <c:crosses val="autoZero"/>
        <c:auto val="1"/>
        <c:lblAlgn val="ctr"/>
        <c:lblOffset val="100"/>
        <c:noMultiLvlLbl val="0"/>
      </c:catAx>
      <c:valAx>
        <c:axId val="-67417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MILLONES</a:t>
                </a:r>
                <a:r>
                  <a:rPr lang="es-CO" sz="7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 PESOS</a:t>
                </a:r>
                <a:endParaRPr lang="es-CO" sz="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74179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PERSONALES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1772627531167503"/>
          <c:y val="3.0525454436686521E-2"/>
        </c:manualLayout>
      </c:layout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4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965482083128743E-3"/>
          <c:y val="0.25247145158474454"/>
          <c:w val="0.89121678434186691"/>
          <c:h val="0.71029136643547541"/>
        </c:manualLayout>
      </c:layout>
      <c:pie3DChart>
        <c:varyColors val="1"/>
        <c:ser>
          <c:idx val="0"/>
          <c:order val="0"/>
          <c:tx>
            <c:strRef>
              <c:f>DCE!$A$5</c:f>
              <c:strCache>
                <c:ptCount val="1"/>
                <c:pt idx="0">
                  <c:v>Gastos de Personal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0485862084754"/>
                      <c:h val="0.1260498170833243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8.1393879798994359E-2"/>
                  <c:y val="3.51148377671583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46014984816807"/>
                      <c:h val="9.831426525318712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0154731204126164"/>
                  <c:y val="0.151303466082406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98443532266187"/>
                      <c:h val="0.13601726905045763"/>
                    </c:manualLayout>
                  </c15:layout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5235682785772"/>
                      <c:h val="0.126234215072415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DCE!$B$4:$E$4</c:f>
              <c:strCache>
                <c:ptCount val="4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</c:strCache>
            </c:strRef>
          </c:cat>
          <c:val>
            <c:numRef>
              <c:f>DCE!$B$5:$E$5</c:f>
              <c:numCache>
                <c:formatCode>#,##0</c:formatCode>
                <c:ptCount val="4"/>
                <c:pt idx="0">
                  <c:v>11515.483333</c:v>
                </c:pt>
                <c:pt idx="1">
                  <c:v>1968.4926929999999</c:v>
                </c:pt>
                <c:pt idx="2">
                  <c:v>1893.9024770000001</c:v>
                </c:pt>
                <c:pt idx="3">
                  <c:v>1893.9024770000001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14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398208210002446E-2"/>
          <c:y val="0.12352578640687434"/>
          <c:w val="0.86679714308321587"/>
          <c:h val="0.70380757502040003"/>
        </c:manualLayout>
      </c:layout>
      <c:pie3DChart>
        <c:varyColors val="1"/>
        <c:ser>
          <c:idx val="0"/>
          <c:order val="0"/>
          <c:tx>
            <c:strRef>
              <c:f>DCE!$A$8</c:f>
              <c:strCache>
                <c:ptCount val="1"/>
                <c:pt idx="0">
                  <c:v>Gastos Generales 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2585552569392087"/>
                  <c:y val="-0.134013621492867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700" b="1" i="0" u="none" strike="noStrike" kern="1200" baseline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BD7C7473-1290-4479-8BCC-BD77AAEB4F9D}" type="CATEGORYNAME">
                      <a:rPr lang="en-US" b="1">
                        <a:solidFill>
                          <a:srgbClr val="002060"/>
                        </a:solidFill>
                      </a:rPr>
                      <a:pPr>
                        <a:defRPr sz="7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[NOMBRE DE CATEGORÍA]</a:t>
                    </a:fld>
                    <a:r>
                      <a:rPr lang="en-US" b="1" baseline="0" dirty="0">
                        <a:solidFill>
                          <a:srgbClr val="002060"/>
                        </a:solidFill>
                      </a:rPr>
                      <a:t>, </a:t>
                    </a:r>
                    <a:fld id="{C819B96C-CE91-4E0C-9743-4935E6AF44ED}" type="VALUE">
                      <a:rPr lang="en-US" b="1" baseline="0">
                        <a:solidFill>
                          <a:srgbClr val="002060"/>
                        </a:solidFill>
                      </a:rPr>
                      <a:pPr>
                        <a:defRPr sz="7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 b="1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09170326104111"/>
                      <c:h val="9.964531262774399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429913C-A29D-4A3D-B0AB-0C7799B77A6D}" type="CATEGORYNAME">
                      <a:rPr lang="en-US" b="1">
                        <a:solidFill>
                          <a:srgbClr val="002060"/>
                        </a:solidFill>
                      </a:rPr>
                      <a:pPr/>
                      <a:t>[NOMBRE DE CATEGORÍA]</a:t>
                    </a:fld>
                    <a:r>
                      <a:rPr lang="en-US" b="1" baseline="0" dirty="0">
                        <a:solidFill>
                          <a:srgbClr val="002060"/>
                        </a:solidFill>
                      </a:rPr>
                      <a:t>, </a:t>
                    </a:r>
                    <a:fld id="{24B4AA10-D694-4F97-AD40-104E08FC16D6}" type="VALUE">
                      <a:rPr lang="en-US" b="1" baseline="0">
                        <a:solidFill>
                          <a:srgbClr val="002060"/>
                        </a:solidFill>
                      </a:rPr>
                      <a:pPr/>
                      <a:t>[VALOR]</a:t>
                    </a:fld>
                    <a:endParaRPr lang="en-US" b="1" baseline="0" dirty="0">
                      <a:solidFill>
                        <a:srgbClr val="002060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94647441575558"/>
                      <c:h val="9.157636331005956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763567205982962"/>
                  <c:y val="0.148207132049649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18664592823021"/>
                      <c:h val="0.1847938008666153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766737629752763E-3"/>
                  <c:y val="5.80864946629861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14519708020429"/>
                      <c:h val="0.111078736977942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DCE!$B$7:$E$7</c:f>
              <c:strCache>
                <c:ptCount val="4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</c:strCache>
            </c:strRef>
          </c:cat>
          <c:val>
            <c:numRef>
              <c:f>DCE!$B$8:$E$8</c:f>
              <c:numCache>
                <c:formatCode>#,##0</c:formatCode>
                <c:ptCount val="4"/>
                <c:pt idx="0">
                  <c:v>1722.15</c:v>
                </c:pt>
                <c:pt idx="1">
                  <c:v>1298.8843260000001</c:v>
                </c:pt>
                <c:pt idx="2">
                  <c:v>332.01057600000001</c:v>
                </c:pt>
                <c:pt idx="3">
                  <c:v>310.84267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ser>
          <c:idx val="0"/>
          <c:order val="0"/>
          <c:tx>
            <c:strRef>
              <c:f>DCE!$A$11</c:f>
              <c:strCache>
                <c:ptCount val="1"/>
                <c:pt idx="0">
                  <c:v>Gastos de Inversión 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3294057473697891"/>
                  <c:y val="5.09705439377582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68329409939776"/>
                      <c:h val="0.2300548715668072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9007536396665145"/>
                  <c:y val="-8.2798079918013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70844137885386"/>
                      <c:h val="9.772301312411238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4939414042536254E-2"/>
                  <c:y val="-7.814399807753372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5898398995857"/>
                      <c:h val="9.542508185742452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DCE!$B$10:$E$10</c:f>
              <c:strCache>
                <c:ptCount val="4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</c:strCache>
            </c:strRef>
          </c:cat>
          <c:val>
            <c:numRef>
              <c:f>DCE!$B$11:$E$11</c:f>
              <c:numCache>
                <c:formatCode>#,##0</c:formatCode>
                <c:ptCount val="4"/>
                <c:pt idx="0">
                  <c:v>3979.92</c:v>
                </c:pt>
                <c:pt idx="1">
                  <c:v>2516.6726960000001</c:v>
                </c:pt>
                <c:pt idx="2">
                  <c:v>269.176241</c:v>
                </c:pt>
                <c:pt idx="3">
                  <c:v>232.764342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0.08528</cdr:x>
      <cdr:y>0.05599</cdr:y>
    </cdr:from>
    <cdr:to>
      <cdr:x>0.86149</cdr:x>
      <cdr:y>0.12051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33358" y="249989"/>
          <a:ext cx="2123950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400" dirty="0" smtClean="0">
              <a:latin typeface="Arial" panose="020B0604020202020204" pitchFamily="34" charset="0"/>
              <a:cs typeface="Arial" panose="020B0604020202020204" pitchFamily="34" charset="0"/>
            </a:rPr>
            <a:t>GASTOS GENERALES </a:t>
          </a:r>
          <a:endParaRPr lang="es-CO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05/04/2017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>
            <a:spLocks noChangeArrowheads="1"/>
          </p:cNvSpPr>
          <p:nvPr/>
        </p:nvSpPr>
        <p:spPr bwMode="auto">
          <a:xfrm>
            <a:off x="176506" y="858778"/>
            <a:ext cx="87887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35-01 MINCOMERCIO</a:t>
            </a:r>
          </a:p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31 DE MARZO DE 2017</a:t>
            </a:r>
          </a:p>
          <a:p>
            <a:pPr algn="ctr"/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223378"/>
              </p:ext>
            </p:extLst>
          </p:nvPr>
        </p:nvGraphicFramePr>
        <p:xfrm>
          <a:off x="153418" y="1700808"/>
          <a:ext cx="8741221" cy="4452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8338" y="1007017"/>
            <a:ext cx="867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GRÁFICA EJECUCIÓN PRESUPUESTAL ACUMULADA CON CORTE AL 31 DE MARZO DE 2017 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889300"/>
              </p:ext>
            </p:extLst>
          </p:nvPr>
        </p:nvGraphicFramePr>
        <p:xfrm>
          <a:off x="324322" y="1628800"/>
          <a:ext cx="864096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306" y="90872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GRÁFICA DE EJECUCIÓN PRESUPUESTAL ACUMULADA CON CORTE AL 31 DE MARZO DE 2017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753794"/>
              </p:ext>
            </p:extLst>
          </p:nvPr>
        </p:nvGraphicFramePr>
        <p:xfrm>
          <a:off x="36290" y="2060848"/>
          <a:ext cx="3276650" cy="391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387119"/>
              </p:ext>
            </p:extLst>
          </p:nvPr>
        </p:nvGraphicFramePr>
        <p:xfrm>
          <a:off x="2988618" y="1522827"/>
          <a:ext cx="3024336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443193"/>
              </p:ext>
            </p:extLst>
          </p:nvPr>
        </p:nvGraphicFramePr>
        <p:xfrm>
          <a:off x="5652914" y="2060848"/>
          <a:ext cx="3384376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6370" y="6237312"/>
            <a:ext cx="12241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MILLONES DE PESOS </a:t>
            </a:r>
            <a:endParaRPr lang="es-CO" sz="700" dirty="0"/>
          </a:p>
        </p:txBody>
      </p:sp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45536BD-5C91-40CD-8ED4-0CE6A0F437FA}">
  <ds:schemaRefs>
    <ds:schemaRef ds:uri="http://schemas.openxmlformats.org/package/2006/metadata/core-properties"/>
    <ds:schemaRef ds:uri="78c0e218-92de-485b-8390-04a7f5112d7e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227</TotalTime>
  <Words>109</Words>
  <Application>Microsoft Office PowerPoint</Application>
  <PresentationFormat>Personalizado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22</cp:revision>
  <cp:lastPrinted>2013-06-27T19:56:25Z</cp:lastPrinted>
  <dcterms:created xsi:type="dcterms:W3CDTF">2017-04-03T19:01:49Z</dcterms:created>
  <dcterms:modified xsi:type="dcterms:W3CDTF">2017-04-05T14:50:07Z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