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03" r:id="rId5"/>
  </p:sldMasterIdLst>
  <p:notesMasterIdLst>
    <p:notesMasterId r:id="rId9"/>
  </p:notesMasterIdLst>
  <p:handoutMasterIdLst>
    <p:handoutMasterId r:id="rId10"/>
  </p:handoutMasterIdLst>
  <p:sldIdLst>
    <p:sldId id="665" r:id="rId6"/>
    <p:sldId id="662" r:id="rId7"/>
    <p:sldId id="667" r:id="rId8"/>
  </p:sldIdLst>
  <p:sldSz cx="9145588" cy="6858000"/>
  <p:notesSz cx="7010400" cy="111252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na Rivera Orjuela - Cont" initials="LRO-C" lastIdx="25" clrIdx="0"/>
  <p:cmAuthor id="1" name="Mincomercio Mincomercio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8475F3"/>
    <a:srgbClr val="FFFFFF"/>
    <a:srgbClr val="0099FF"/>
    <a:srgbClr val="66CCFF"/>
    <a:srgbClr val="F1BE01"/>
    <a:srgbClr val="BAEE12"/>
    <a:srgbClr val="FFC819"/>
    <a:srgbClr val="66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85036" autoAdjust="0"/>
  </p:normalViewPr>
  <p:slideViewPr>
    <p:cSldViewPr>
      <p:cViewPr varScale="1">
        <p:scale>
          <a:sx n="116" d="100"/>
          <a:sy n="116" d="100"/>
        </p:scale>
        <p:origin x="234" y="10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FEBRERO\GRAFICA%20SECCI&#211;N%203501-01%20MINCOMERCIO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FEBRERO\GRAFICA%20SECCI&#211;N%203501-01%20MINCOMERCIO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5\A&#209;O%202016\WEB\OCTUBRE\GRAFICA%20EJECUCION%20OCTUBRE%2031%20DE%202016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FEBRERO\GRAFICA%20SECCI&#211;N%203501-01%20MINCOMERCIO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6\WEB\ABRIL\GRAFICA%20EJECUCI&#211;N%20ABRIL%2030%20DE%202016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6\WEB\ABRIL\GRAFICA%20EJECUCI&#211;N%20ABRIL%2030%20DE%202016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6\WEB\AGOSTO\GRAFICA%20CONSOLIDADO%20EJECUCION%20AGTO%2031%20DE%202016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ENERO\GRAFICA%20CONSOLIDADO%20ENERO%2031%20DE%202017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FEBRERO\GRAFICA%20SECCI&#211;N%203501-01%20MINCOMERCIO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1333866129569822E-3"/>
          <c:w val="0.99583620644538118"/>
          <c:h val="0.99074050015948045"/>
        </c:manualLayout>
      </c:layout>
      <c:bar3DChart>
        <c:barDir val="col"/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63390000"/>
        <c:axId val="-63385648"/>
        <c:axId val="-63486496"/>
      </c:bar3DChart>
      <c:catAx>
        <c:axId val="-63390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63385648"/>
        <c:crosses val="autoZero"/>
        <c:auto val="1"/>
        <c:lblAlgn val="ctr"/>
        <c:lblOffset val="100"/>
        <c:noMultiLvlLbl val="0"/>
      </c:catAx>
      <c:valAx>
        <c:axId val="-63385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-63390000"/>
        <c:crosses val="autoZero"/>
        <c:crossBetween val="between"/>
      </c:valAx>
      <c:serAx>
        <c:axId val="-63486496"/>
        <c:scaling>
          <c:orientation val="minMax"/>
        </c:scaling>
        <c:delete val="1"/>
        <c:axPos val="b"/>
        <c:majorTickMark val="out"/>
        <c:minorTickMark val="none"/>
        <c:tickLblPos val="nextTo"/>
        <c:crossAx val="-63385648"/>
        <c:crosses val="autoZero"/>
      </c:serAx>
      <c:spPr>
        <a:solidFill>
          <a:schemeClr val="accent3">
            <a:lumMod val="20000"/>
            <a:lumOff val="80000"/>
            <a:alpha val="95000"/>
          </a:schemeClr>
        </a:solidFill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0502671420347227"/>
          <c:y val="1.7067996029115046E-2"/>
          <c:w val="0.63773802451701878"/>
          <c:h val="4.80040748160598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7036923037695267E-2"/>
          <c:y val="8.7972602190695984E-2"/>
          <c:w val="0.79107524027384923"/>
          <c:h val="0.8019615341885090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'GESTIÓN GENERAL '!$A$5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'GESTIÓN GENERAL '!$B$4:$F$4</c:f>
              <c:strCache>
                <c:ptCount val="5"/>
                <c:pt idx="0">
                  <c:v>APR. VIGENTE($)</c:v>
                </c:pt>
                <c:pt idx="1">
                  <c:v>COMPROMISOS           ($)</c:v>
                </c:pt>
                <c:pt idx="2">
                  <c:v>OBLIGACIONES            ($)</c:v>
                </c:pt>
                <c:pt idx="3">
                  <c:v>   PAGOS   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'GESTIÓN GENERAL '!$B$5:$F$5</c:f>
              <c:numCache>
                <c:formatCode>#,##0</c:formatCode>
                <c:ptCount val="5"/>
                <c:pt idx="0">
                  <c:v>39677.21</c:v>
                </c:pt>
                <c:pt idx="1">
                  <c:v>10807.775845</c:v>
                </c:pt>
                <c:pt idx="2">
                  <c:v>4831.4283770000002</c:v>
                </c:pt>
                <c:pt idx="3">
                  <c:v>4817.4413039999999</c:v>
                </c:pt>
                <c:pt idx="4">
                  <c:v>28869.434154999999</c:v>
                </c:pt>
              </c:numCache>
            </c:numRef>
          </c:val>
        </c:ser>
        <c:ser>
          <c:idx val="1"/>
          <c:order val="1"/>
          <c:tx>
            <c:strRef>
              <c:f>'GESTIÓN GENERAL '!$A$6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'GESTIÓN GENERAL '!$B$4:$F$4</c:f>
              <c:strCache>
                <c:ptCount val="5"/>
                <c:pt idx="0">
                  <c:v>APR. VIGENTE($)</c:v>
                </c:pt>
                <c:pt idx="1">
                  <c:v>COMPROMISOS           ($)</c:v>
                </c:pt>
                <c:pt idx="2">
                  <c:v>OBLIGACIONES            ($)</c:v>
                </c:pt>
                <c:pt idx="3">
                  <c:v>   PAGOS   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'GESTIÓN GENERAL '!$B$6:$F$6</c:f>
              <c:numCache>
                <c:formatCode>#,##0</c:formatCode>
                <c:ptCount val="5"/>
                <c:pt idx="0">
                  <c:v>21735.35</c:v>
                </c:pt>
                <c:pt idx="1">
                  <c:v>14852.818264</c:v>
                </c:pt>
                <c:pt idx="2">
                  <c:v>5366.2602239999997</c:v>
                </c:pt>
                <c:pt idx="3">
                  <c:v>1679.449263</c:v>
                </c:pt>
                <c:pt idx="4">
                  <c:v>6882.531735999999</c:v>
                </c:pt>
              </c:numCache>
            </c:numRef>
          </c:val>
        </c:ser>
        <c:ser>
          <c:idx val="2"/>
          <c:order val="2"/>
          <c:tx>
            <c:strRef>
              <c:f>'GESTIÓN GENERAL '!$A$7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'GESTIÓN GENERAL '!$B$4:$F$4</c:f>
              <c:strCache>
                <c:ptCount val="5"/>
                <c:pt idx="0">
                  <c:v>APR. VIGENTE($)</c:v>
                </c:pt>
                <c:pt idx="1">
                  <c:v>COMPROMISOS           ($)</c:v>
                </c:pt>
                <c:pt idx="2">
                  <c:v>OBLIGACIONES            ($)</c:v>
                </c:pt>
                <c:pt idx="3">
                  <c:v>   PAGOS   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'GESTIÓN GENERAL '!$B$7:$F$7</c:f>
              <c:numCache>
                <c:formatCode>#,##0</c:formatCode>
                <c:ptCount val="5"/>
                <c:pt idx="0">
                  <c:v>89191.477341000005</c:v>
                </c:pt>
                <c:pt idx="1">
                  <c:v>12349.648021999999</c:v>
                </c:pt>
                <c:pt idx="2">
                  <c:v>11465.294706999999</c:v>
                </c:pt>
                <c:pt idx="3">
                  <c:v>9689.9133089999996</c:v>
                </c:pt>
                <c:pt idx="4">
                  <c:v>76841.829319000011</c:v>
                </c:pt>
              </c:numCache>
            </c:numRef>
          </c:val>
        </c:ser>
        <c:ser>
          <c:idx val="3"/>
          <c:order val="3"/>
          <c:tx>
            <c:strRef>
              <c:f>'GESTIÓN GENERAL '!$A$8</c:f>
              <c:strCache>
                <c:ptCount val="1"/>
                <c:pt idx="0">
                  <c:v>Transferencias Capital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'GESTIÓN GENERAL '!$B$4:$F$4</c:f>
              <c:strCache>
                <c:ptCount val="5"/>
                <c:pt idx="0">
                  <c:v>APR. VIGENTE($)</c:v>
                </c:pt>
                <c:pt idx="1">
                  <c:v>COMPROMISOS           ($)</c:v>
                </c:pt>
                <c:pt idx="2">
                  <c:v>OBLIGACIONES            ($)</c:v>
                </c:pt>
                <c:pt idx="3">
                  <c:v>   PAGOS   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'GESTIÓN GENERAL '!$B$8:$F$8</c:f>
              <c:numCache>
                <c:formatCode>#,##0</c:formatCode>
                <c:ptCount val="5"/>
                <c:pt idx="0">
                  <c:v>199183.62265899999</c:v>
                </c:pt>
                <c:pt idx="1">
                  <c:v>168596.822659</c:v>
                </c:pt>
                <c:pt idx="2">
                  <c:v>22349.348308000001</c:v>
                </c:pt>
                <c:pt idx="3">
                  <c:v>22349.348308000001</c:v>
                </c:pt>
                <c:pt idx="4">
                  <c:v>30586.799999999988</c:v>
                </c:pt>
              </c:numCache>
            </c:numRef>
          </c:val>
        </c:ser>
        <c:ser>
          <c:idx val="4"/>
          <c:order val="4"/>
          <c:tx>
            <c:strRef>
              <c:f>'GESTIÓN GENERAL '!$A$9</c:f>
              <c:strCache>
                <c:ptCount val="1"/>
                <c:pt idx="0">
                  <c:v>Gastos de Inversión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'GESTIÓN GENERAL '!$B$4:$F$4</c:f>
              <c:strCache>
                <c:ptCount val="5"/>
                <c:pt idx="0">
                  <c:v>APR. VIGENTE($)</c:v>
                </c:pt>
                <c:pt idx="1">
                  <c:v>COMPROMISOS           ($)</c:v>
                </c:pt>
                <c:pt idx="2">
                  <c:v>OBLIGACIONES            ($)</c:v>
                </c:pt>
                <c:pt idx="3">
                  <c:v>   PAGOS   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'GESTIÓN GENERAL '!$B$9:$F$9</c:f>
              <c:numCache>
                <c:formatCode>#,##0</c:formatCode>
                <c:ptCount val="5"/>
                <c:pt idx="0">
                  <c:v>188620</c:v>
                </c:pt>
                <c:pt idx="1">
                  <c:v>124124.90635200001</c:v>
                </c:pt>
                <c:pt idx="2">
                  <c:v>537.56310599999995</c:v>
                </c:pt>
                <c:pt idx="3">
                  <c:v>470.32029399999999</c:v>
                </c:pt>
                <c:pt idx="4">
                  <c:v>64495.093647999995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63396528"/>
        <c:axId val="-63389456"/>
        <c:axId val="-63489616"/>
      </c:bar3DChart>
      <c:catAx>
        <c:axId val="-6339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63389456"/>
        <c:crosses val="autoZero"/>
        <c:auto val="1"/>
        <c:lblAlgn val="ctr"/>
        <c:lblOffset val="100"/>
        <c:noMultiLvlLbl val="0"/>
      </c:catAx>
      <c:valAx>
        <c:axId val="-6338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63396528"/>
        <c:crosses val="autoZero"/>
        <c:crossBetween val="between"/>
      </c:valAx>
      <c:serAx>
        <c:axId val="-6348961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63389456"/>
        <c:crosses val="autoZero"/>
      </c:ser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9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63384560"/>
        <c:axId val="-63385104"/>
        <c:axId val="0"/>
      </c:bar3DChart>
      <c:catAx>
        <c:axId val="-63384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63385104"/>
        <c:crosses val="autoZero"/>
        <c:auto val="1"/>
        <c:lblAlgn val="ctr"/>
        <c:lblOffset val="100"/>
        <c:noMultiLvlLbl val="0"/>
      </c:catAx>
      <c:valAx>
        <c:axId val="-6338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6338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7040974670384409E-2"/>
          <c:y val="1.6418840369233838E-2"/>
          <c:w val="0.79400425697957666"/>
          <c:h val="0.7915846470014049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'GESTIÓN GENERAL '!$A$5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'GESTIÓN GENERAL '!$B$4:$F$4</c:f>
              <c:strCache>
                <c:ptCount val="5"/>
                <c:pt idx="0">
                  <c:v>APR. VIGENTE($)</c:v>
                </c:pt>
                <c:pt idx="1">
                  <c:v>COMPROMISOS           ($)</c:v>
                </c:pt>
                <c:pt idx="2">
                  <c:v>OBLIGACIONES            ($)</c:v>
                </c:pt>
                <c:pt idx="3">
                  <c:v>   PAGOS   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'GESTIÓN GENERAL '!$B$5:$F$5</c:f>
              <c:numCache>
                <c:formatCode>#,##0</c:formatCode>
                <c:ptCount val="5"/>
                <c:pt idx="0">
                  <c:v>39677.21</c:v>
                </c:pt>
                <c:pt idx="1">
                  <c:v>10807.775845</c:v>
                </c:pt>
                <c:pt idx="2">
                  <c:v>4831.4283770000002</c:v>
                </c:pt>
                <c:pt idx="3">
                  <c:v>4817.4413039999999</c:v>
                </c:pt>
                <c:pt idx="4">
                  <c:v>28869.434154999999</c:v>
                </c:pt>
              </c:numCache>
            </c:numRef>
          </c:val>
        </c:ser>
        <c:ser>
          <c:idx val="1"/>
          <c:order val="1"/>
          <c:tx>
            <c:strRef>
              <c:f>'GESTIÓN GENERAL '!$A$6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'GESTIÓN GENERAL '!$B$4:$F$4</c:f>
              <c:strCache>
                <c:ptCount val="5"/>
                <c:pt idx="0">
                  <c:v>APR. VIGENTE($)</c:v>
                </c:pt>
                <c:pt idx="1">
                  <c:v>COMPROMISOS           ($)</c:v>
                </c:pt>
                <c:pt idx="2">
                  <c:v>OBLIGACIONES            ($)</c:v>
                </c:pt>
                <c:pt idx="3">
                  <c:v>   PAGOS   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'GESTIÓN GENERAL '!$B$6:$F$6</c:f>
              <c:numCache>
                <c:formatCode>#,##0</c:formatCode>
                <c:ptCount val="5"/>
                <c:pt idx="0">
                  <c:v>21735.35</c:v>
                </c:pt>
                <c:pt idx="1">
                  <c:v>14852.818264</c:v>
                </c:pt>
                <c:pt idx="2">
                  <c:v>5366.2602239999997</c:v>
                </c:pt>
                <c:pt idx="3">
                  <c:v>1679.449263</c:v>
                </c:pt>
                <c:pt idx="4">
                  <c:v>6882.531735999999</c:v>
                </c:pt>
              </c:numCache>
            </c:numRef>
          </c:val>
        </c:ser>
        <c:ser>
          <c:idx val="2"/>
          <c:order val="2"/>
          <c:tx>
            <c:strRef>
              <c:f>'GESTIÓN GENERAL '!$A$7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'GESTIÓN GENERAL '!$B$4:$F$4</c:f>
              <c:strCache>
                <c:ptCount val="5"/>
                <c:pt idx="0">
                  <c:v>APR. VIGENTE($)</c:v>
                </c:pt>
                <c:pt idx="1">
                  <c:v>COMPROMISOS           ($)</c:v>
                </c:pt>
                <c:pt idx="2">
                  <c:v>OBLIGACIONES            ($)</c:v>
                </c:pt>
                <c:pt idx="3">
                  <c:v>   PAGOS   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'GESTIÓN GENERAL '!$B$7:$F$7</c:f>
              <c:numCache>
                <c:formatCode>#,##0</c:formatCode>
                <c:ptCount val="5"/>
                <c:pt idx="0">
                  <c:v>89191.477341000005</c:v>
                </c:pt>
                <c:pt idx="1">
                  <c:v>12349.648021999999</c:v>
                </c:pt>
                <c:pt idx="2">
                  <c:v>11465.294706999999</c:v>
                </c:pt>
                <c:pt idx="3">
                  <c:v>9689.9133089999996</c:v>
                </c:pt>
                <c:pt idx="4">
                  <c:v>76841.829319000011</c:v>
                </c:pt>
              </c:numCache>
            </c:numRef>
          </c:val>
        </c:ser>
        <c:ser>
          <c:idx val="3"/>
          <c:order val="3"/>
          <c:tx>
            <c:strRef>
              <c:f>'GESTIÓN GENERAL '!$A$8</c:f>
              <c:strCache>
                <c:ptCount val="1"/>
                <c:pt idx="0">
                  <c:v>Transferencias Capital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'GESTIÓN GENERAL '!$B$4:$F$4</c:f>
              <c:strCache>
                <c:ptCount val="5"/>
                <c:pt idx="0">
                  <c:v>APR. VIGENTE($)</c:v>
                </c:pt>
                <c:pt idx="1">
                  <c:v>COMPROMISOS           ($)</c:v>
                </c:pt>
                <c:pt idx="2">
                  <c:v>OBLIGACIONES            ($)</c:v>
                </c:pt>
                <c:pt idx="3">
                  <c:v>   PAGOS   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'GESTIÓN GENERAL '!$B$8:$F$8</c:f>
              <c:numCache>
                <c:formatCode>#,##0</c:formatCode>
                <c:ptCount val="5"/>
                <c:pt idx="0">
                  <c:v>199183.62265899999</c:v>
                </c:pt>
                <c:pt idx="1">
                  <c:v>168596.822659</c:v>
                </c:pt>
                <c:pt idx="2">
                  <c:v>22349.348308000001</c:v>
                </c:pt>
                <c:pt idx="3">
                  <c:v>22349.348308000001</c:v>
                </c:pt>
                <c:pt idx="4">
                  <c:v>30586.799999999988</c:v>
                </c:pt>
              </c:numCache>
            </c:numRef>
          </c:val>
        </c:ser>
        <c:ser>
          <c:idx val="4"/>
          <c:order val="4"/>
          <c:tx>
            <c:strRef>
              <c:f>'GESTIÓN GENERAL '!$A$9</c:f>
              <c:strCache>
                <c:ptCount val="1"/>
                <c:pt idx="0">
                  <c:v>Gastos de Inversión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'GESTIÓN GENERAL '!$B$4:$F$4</c:f>
              <c:strCache>
                <c:ptCount val="5"/>
                <c:pt idx="0">
                  <c:v>APR. VIGENTE($)</c:v>
                </c:pt>
                <c:pt idx="1">
                  <c:v>COMPROMISOS           ($)</c:v>
                </c:pt>
                <c:pt idx="2">
                  <c:v>OBLIGACIONES            ($)</c:v>
                </c:pt>
                <c:pt idx="3">
                  <c:v>   PAGOS   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'GESTIÓN GENERAL '!$B$9:$F$9</c:f>
              <c:numCache>
                <c:formatCode>#,##0</c:formatCode>
                <c:ptCount val="5"/>
                <c:pt idx="0">
                  <c:v>188620</c:v>
                </c:pt>
                <c:pt idx="1">
                  <c:v>124124.90635200001</c:v>
                </c:pt>
                <c:pt idx="2">
                  <c:v>537.56310599999995</c:v>
                </c:pt>
                <c:pt idx="3">
                  <c:v>470.32029399999999</c:v>
                </c:pt>
                <c:pt idx="4">
                  <c:v>64495.093647999995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63384016"/>
        <c:axId val="-63383472"/>
        <c:axId val="-63491488"/>
      </c:bar3DChart>
      <c:catAx>
        <c:axId val="-6338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63383472"/>
        <c:crosses val="autoZero"/>
        <c:auto val="1"/>
        <c:lblAlgn val="ctr"/>
        <c:lblOffset val="100"/>
        <c:noMultiLvlLbl val="0"/>
      </c:catAx>
      <c:valAx>
        <c:axId val="-63383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63384016"/>
        <c:crosses val="autoZero"/>
        <c:crossBetween val="between"/>
      </c:valAx>
      <c:serAx>
        <c:axId val="-6349148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63383472"/>
        <c:crosses val="autoZero"/>
      </c:ser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5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2905070168355277E-2"/>
          <c:y val="0.15382202121844984"/>
          <c:w val="0.96128478949493412"/>
          <c:h val="0.8158056536441789"/>
        </c:manualLayout>
      </c:layout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gradFill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20"/>
      <c:depthPercent val="100"/>
      <c:rAngAx val="0"/>
      <c:perspective val="1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31855856222035E-2"/>
          <c:y val="0.1583329048279272"/>
          <c:w val="0.92256963144363946"/>
          <c:h val="0.84166709517207283"/>
        </c:manualLayout>
      </c:layout>
      <c:pie3DChart>
        <c:varyColors val="1"/>
        <c:dLbls>
          <c:dLblPos val="in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gradFill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25400"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29710192"/>
        <c:axId val="-2129709648"/>
        <c:axId val="0"/>
      </c:bar3DChart>
      <c:catAx>
        <c:axId val="-212971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2129709648"/>
        <c:crosses val="autoZero"/>
        <c:auto val="1"/>
        <c:lblAlgn val="ctr"/>
        <c:lblOffset val="100"/>
        <c:noMultiLvlLbl val="0"/>
      </c:catAx>
      <c:valAx>
        <c:axId val="-212970964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212971019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29724336"/>
        <c:axId val="-2129709104"/>
        <c:axId val="0"/>
      </c:bar3DChart>
      <c:catAx>
        <c:axId val="-212972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2129709104"/>
        <c:crosses val="autoZero"/>
        <c:auto val="1"/>
        <c:lblAlgn val="ctr"/>
        <c:lblOffset val="100"/>
        <c:noMultiLvlLbl val="0"/>
      </c:catAx>
      <c:valAx>
        <c:axId val="-2129709104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21297243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3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7673009009927861E-2"/>
          <c:y val="1.633217950951249E-2"/>
          <c:w val="0.81822830250190781"/>
          <c:h val="0.8303349835261679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DCE!$A$5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DCE!$B$4:$F$4</c:f>
              <c:strCache>
                <c:ptCount val="5"/>
                <c:pt idx="0">
                  <c:v>APR.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DCE!$B$5:$F$5</c:f>
              <c:numCache>
                <c:formatCode>#,##0</c:formatCode>
                <c:ptCount val="5"/>
                <c:pt idx="0">
                  <c:v>11515.483333</c:v>
                </c:pt>
                <c:pt idx="1">
                  <c:v>1428.9805899999999</c:v>
                </c:pt>
                <c:pt idx="2">
                  <c:v>1347.1123219999999</c:v>
                </c:pt>
                <c:pt idx="3">
                  <c:v>1343.7236459999999</c:v>
                </c:pt>
                <c:pt idx="4">
                  <c:v>10086.502743000001</c:v>
                </c:pt>
              </c:numCache>
            </c:numRef>
          </c:val>
        </c:ser>
        <c:ser>
          <c:idx val="1"/>
          <c:order val="1"/>
          <c:tx>
            <c:strRef>
              <c:f>DCE!$A$6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DCE!$B$4:$F$4</c:f>
              <c:strCache>
                <c:ptCount val="5"/>
                <c:pt idx="0">
                  <c:v>APR.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DCE!$B$6:$F$6</c:f>
              <c:numCache>
                <c:formatCode>#,##0</c:formatCode>
                <c:ptCount val="5"/>
                <c:pt idx="0">
                  <c:v>1722.15</c:v>
                </c:pt>
                <c:pt idx="1">
                  <c:v>1265.273191</c:v>
                </c:pt>
                <c:pt idx="2">
                  <c:v>198.35600500000001</c:v>
                </c:pt>
                <c:pt idx="3">
                  <c:v>183.23898800000001</c:v>
                </c:pt>
                <c:pt idx="4">
                  <c:v>456.87680900000009</c:v>
                </c:pt>
              </c:numCache>
            </c:numRef>
          </c:val>
        </c:ser>
        <c:ser>
          <c:idx val="2"/>
          <c:order val="2"/>
          <c:tx>
            <c:strRef>
              <c:f>DCE!$A$7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DCE!$B$4:$F$4</c:f>
              <c:strCache>
                <c:ptCount val="5"/>
                <c:pt idx="0">
                  <c:v>APR.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DCE!$B$7:$F$7</c:f>
              <c:numCache>
                <c:formatCode>#,##0</c:formatCode>
                <c:ptCount val="5"/>
                <c:pt idx="0">
                  <c:v>3979.92</c:v>
                </c:pt>
                <c:pt idx="1">
                  <c:v>2259.438193</c:v>
                </c:pt>
                <c:pt idx="2">
                  <c:v>127.554941</c:v>
                </c:pt>
                <c:pt idx="3">
                  <c:v>117.072062</c:v>
                </c:pt>
                <c:pt idx="4">
                  <c:v>1720.4818070000001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29714544"/>
        <c:axId val="-2129723248"/>
        <c:axId val="-63488368"/>
      </c:bar3DChart>
      <c:catAx>
        <c:axId val="-212971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2129723248"/>
        <c:crosses val="autoZero"/>
        <c:auto val="1"/>
        <c:lblAlgn val="ctr"/>
        <c:lblOffset val="100"/>
        <c:noMultiLvlLbl val="0"/>
      </c:catAx>
      <c:valAx>
        <c:axId val="-212972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2129714544"/>
        <c:crosses val="autoZero"/>
        <c:crossBetween val="between"/>
      </c:valAx>
      <c:serAx>
        <c:axId val="-6348836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2129723248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3BFA5-3863-5148-A9D6-52FD022C6526}" type="datetimeFigureOut">
              <a:rPr lang="es-CO"/>
              <a:pPr/>
              <a:t>06/03/2017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1056666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9" y="1056666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E010BB-0130-DA48-B514-88FC9B7E3414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669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0BACE4D-4B87-0A4F-A5DE-A705A9C77A87}" type="datetimeFigureOut">
              <a:rPr lang="es-CO"/>
              <a:pPr/>
              <a:t>06/03/2017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833438"/>
            <a:ext cx="5562600" cy="4171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5285230"/>
            <a:ext cx="5607050" cy="500596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1056666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9" y="1056666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FF1B9DC-407B-2344-9824-77439FC184A6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6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19" y="1122363"/>
            <a:ext cx="77737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199" y="3602038"/>
            <a:ext cx="6859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06/03/2017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385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0749-C10D-4141-8D2B-DB6D54C72244}" type="datetimeFigureOut">
              <a:rPr lang="es-CO" smtClean="0"/>
              <a:pPr/>
              <a:t>06/03/2017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BF4-B161-1648-A4F0-E91BAF87658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718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4812" y="365125"/>
            <a:ext cx="1972017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760" y="365125"/>
            <a:ext cx="5801732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C1EE-080E-F94A-866E-3C257521801E}" type="datetimeFigureOut">
              <a:rPr lang="es-CO" smtClean="0"/>
              <a:pPr/>
              <a:t>06/03/2017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ACBA2-397A-D14B-A2F0-AB3843DC73D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4223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32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8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295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32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8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258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2264080"/>
            <a:ext cx="9145588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105" y="557215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3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4572794" y="2264080"/>
            <a:ext cx="4572794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2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32" y="2708920"/>
            <a:ext cx="2626451" cy="1092912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2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32" y="571480"/>
            <a:ext cx="4354643" cy="432048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2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6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0"/>
            <a:ext cx="9145588" cy="531400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70"/>
            <a:ext cx="9145588" cy="889681"/>
          </a:xfrm>
          <a:prstGeom prst="rect">
            <a:avLst/>
          </a:prstGeom>
        </p:spPr>
      </p:pic>
      <p:pic>
        <p:nvPicPr>
          <p:cNvPr id="5" name="4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44105" y="557215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6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06/03/2017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721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996" y="1709740"/>
            <a:ext cx="78880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996" y="4589465"/>
            <a:ext cx="78880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06/03/2017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449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759" y="1825625"/>
            <a:ext cx="3886875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954" y="1825625"/>
            <a:ext cx="3886875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06/03/2017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173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365127"/>
            <a:ext cx="788807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951" y="1681163"/>
            <a:ext cx="38690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51" y="2505075"/>
            <a:ext cx="386901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954" y="1681163"/>
            <a:ext cx="3888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954" y="2505075"/>
            <a:ext cx="388806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06/03/2017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70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06/03/2017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707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8511-0866-4B1E-B134-A2E3F99F32FD}" type="datetimeFigureOut">
              <a:rPr lang="es-CO" smtClean="0"/>
              <a:t>06/03/2017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A681-6C50-4B76-87DD-2CE1410FEE47}" type="slidenum">
              <a:rPr lang="es-CO" smtClean="0"/>
              <a:t>‹Nº›</a:t>
            </a:fld>
            <a:endParaRPr lang="es-CO"/>
          </a:p>
        </p:txBody>
      </p:sp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705"/>
            <a:ext cx="9145588" cy="889681"/>
          </a:xfrm>
          <a:prstGeom prst="rect">
            <a:avLst/>
          </a:prstGeom>
        </p:spPr>
      </p:pic>
      <p:pic>
        <p:nvPicPr>
          <p:cNvPr id="6" name="5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5741" y="83482"/>
            <a:ext cx="3880335" cy="8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02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066" y="987427"/>
            <a:ext cx="462995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0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69AE-8FAB-724E-823A-432F97780922}" type="datetimeFigureOut">
              <a:rPr lang="es-CO" smtClean="0"/>
              <a:pPr/>
              <a:t>06/03/2017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57A5-87AD-3D45-B177-6ED57A8ABB6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979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8066" y="987427"/>
            <a:ext cx="462995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0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957F-2DC7-5D47-9CE6-E62846EACDA6}" type="datetimeFigureOut">
              <a:rPr lang="es-CO" smtClean="0"/>
              <a:pPr/>
              <a:t>06/03/2017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B83D-9016-3B41-B628-84E0153D53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777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759" y="365127"/>
            <a:ext cx="78880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759" y="1825625"/>
            <a:ext cx="78880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759" y="6356352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E9C4-757B-184D-9BEF-99ED2173CBA9}" type="datetimeFigureOut">
              <a:rPr lang="es-CO" smtClean="0"/>
              <a:pPr/>
              <a:t>06/03/2017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9476" y="6356352"/>
            <a:ext cx="3086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072" y="6356352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648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4" r:id="rId1"/>
    <p:sldLayoutId id="2147484605" r:id="rId2"/>
    <p:sldLayoutId id="2147484606" r:id="rId3"/>
    <p:sldLayoutId id="2147484607" r:id="rId4"/>
    <p:sldLayoutId id="2147484608" r:id="rId5"/>
    <p:sldLayoutId id="2147484609" r:id="rId6"/>
    <p:sldLayoutId id="2147484610" r:id="rId7"/>
    <p:sldLayoutId id="2147484611" r:id="rId8"/>
    <p:sldLayoutId id="2147484612" r:id="rId9"/>
    <p:sldLayoutId id="2147484613" r:id="rId10"/>
    <p:sldLayoutId id="2147484614" r:id="rId11"/>
    <p:sldLayoutId id="2147484615" r:id="rId12"/>
    <p:sldLayoutId id="2147484616" r:id="rId13"/>
    <p:sldLayoutId id="2147483649" r:id="rId14"/>
    <p:sldLayoutId id="2147483650" r:id="rId15"/>
    <p:sldLayoutId id="2147483651" r:id="rId16"/>
    <p:sldLayoutId id="2147483652" r:id="rId17"/>
    <p:sldLayoutId id="2147483654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bg1"/>
            </a:gs>
            <a:gs pos="27000">
              <a:schemeClr val="accent1">
                <a:lumMod val="45000"/>
                <a:lumOff val="55000"/>
              </a:schemeClr>
            </a:gs>
            <a:gs pos="37000">
              <a:schemeClr val="accent1">
                <a:lumMod val="45000"/>
                <a:lumOff val="55000"/>
              </a:schemeClr>
            </a:gs>
            <a:gs pos="7000">
              <a:schemeClr val="accent1">
                <a:lumMod val="30000"/>
                <a:lumOff val="70000"/>
              </a:schemeClr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4322" y="6597352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 </a:t>
            </a:r>
            <a:endParaRPr lang="es-CO" sz="8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014661" y="925759"/>
            <a:ext cx="727827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s-CO" sz="1200" b="1" dirty="0" smtClean="0"/>
              <a:t>SECCIÓN 3501-01 MINCOMERCIO</a:t>
            </a:r>
          </a:p>
          <a:p>
            <a:pPr algn="ctr"/>
            <a:r>
              <a:rPr lang="es-CO" sz="1200" b="1" dirty="0" smtClean="0"/>
              <a:t>GRÁFICA EJECUCIÓN PRESUPUESTAL ACUMULADA CON CORTE AL 28 DE FEBRERO DE 2017 </a:t>
            </a:r>
            <a:endParaRPr lang="es-CO" sz="1200" b="1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9690772"/>
              </p:ext>
            </p:extLst>
          </p:nvPr>
        </p:nvGraphicFramePr>
        <p:xfrm>
          <a:off x="108298" y="1628800"/>
          <a:ext cx="871296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8651824"/>
              </p:ext>
            </p:extLst>
          </p:nvPr>
        </p:nvGraphicFramePr>
        <p:xfrm>
          <a:off x="108298" y="1556792"/>
          <a:ext cx="885698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410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chemeClr val="bg1"/>
            </a:gs>
            <a:gs pos="27000">
              <a:schemeClr val="accent1">
                <a:lumMod val="45000"/>
                <a:lumOff val="55000"/>
              </a:schemeClr>
            </a:gs>
            <a:gs pos="58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11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96330" y="6309320"/>
            <a:ext cx="12241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sp>
        <p:nvSpPr>
          <p:cNvPr id="2" name="CuadroTexto 1"/>
          <p:cNvSpPr txBox="1"/>
          <p:nvPr/>
        </p:nvSpPr>
        <p:spPr>
          <a:xfrm>
            <a:off x="252314" y="908720"/>
            <a:ext cx="842493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UNIDAD EJECUTORA 3501-01 GÉSTIÓN GENERAL</a:t>
            </a:r>
          </a:p>
          <a:p>
            <a:pPr algn="ctr"/>
            <a:r>
              <a:rPr lang="es-C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GRÁFICA EJECUCIÓN PRESUPUESTAL ACUMULADA CON CORTE AL </a:t>
            </a:r>
            <a:r>
              <a:rPr lang="es-CO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C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28 DE FEBRERO DE 2017</a:t>
            </a: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799128"/>
              </p:ext>
            </p:extLst>
          </p:nvPr>
        </p:nvGraphicFramePr>
        <p:xfrm>
          <a:off x="108298" y="1556792"/>
          <a:ext cx="8928992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237483"/>
              </p:ext>
            </p:extLst>
          </p:nvPr>
        </p:nvGraphicFramePr>
        <p:xfrm>
          <a:off x="0" y="1484784"/>
          <a:ext cx="914558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304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5000">
              <a:schemeClr val="bg1"/>
            </a:gs>
            <a:gs pos="27000">
              <a:schemeClr val="accent1">
                <a:lumMod val="45000"/>
                <a:lumOff val="55000"/>
              </a:schemeClr>
            </a:gs>
            <a:gs pos="37000">
              <a:schemeClr val="accent1">
                <a:lumMod val="45000"/>
                <a:lumOff val="55000"/>
              </a:schemeClr>
            </a:gs>
            <a:gs pos="7000">
              <a:schemeClr val="accent1">
                <a:lumMod val="30000"/>
                <a:lumOff val="70000"/>
              </a:scheme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28378" y="771781"/>
            <a:ext cx="763284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UNIDAD EJECUTORA 3501-02 DIRECCIÓN GRAL DE COMERCIO EXTERIOR </a:t>
            </a:r>
          </a:p>
          <a:p>
            <a:pPr algn="ctr"/>
            <a:r>
              <a:rPr lang="es-CO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GRÁFICA DE EJECUCIÓN PRESUPUESTAL ACUMULADA CON CORTE AL </a:t>
            </a:r>
            <a:r>
              <a:rPr lang="es-C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DE FEBRERO DE 2017</a:t>
            </a:r>
            <a:endParaRPr lang="es-CO" sz="1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22129"/>
              </p:ext>
            </p:extLst>
          </p:nvPr>
        </p:nvGraphicFramePr>
        <p:xfrm>
          <a:off x="2988618" y="1709738"/>
          <a:ext cx="2952328" cy="4599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619318"/>
              </p:ext>
            </p:extLst>
          </p:nvPr>
        </p:nvGraphicFramePr>
        <p:xfrm>
          <a:off x="5868936" y="1709738"/>
          <a:ext cx="2952330" cy="4455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3672915"/>
              </p:ext>
            </p:extLst>
          </p:nvPr>
        </p:nvGraphicFramePr>
        <p:xfrm>
          <a:off x="108298" y="1562128"/>
          <a:ext cx="8784976" cy="445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88318" y="6252701"/>
            <a:ext cx="11161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914581"/>
              </p:ext>
            </p:extLst>
          </p:nvPr>
        </p:nvGraphicFramePr>
        <p:xfrm>
          <a:off x="108298" y="1562127"/>
          <a:ext cx="8928992" cy="4418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406991"/>
              </p:ext>
            </p:extLst>
          </p:nvPr>
        </p:nvGraphicFramePr>
        <p:xfrm>
          <a:off x="108298" y="1709738"/>
          <a:ext cx="8784976" cy="4271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5080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arquesina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E2E2E43DF154587C5970513705906" ma:contentTypeVersion="0" ma:contentTypeDescription="Create a new document." ma:contentTypeScope="" ma:versionID="532f85e620d9f2791f72b0484a0f1dc5">
  <xsd:schema xmlns:xsd="http://www.w3.org/2001/XMLSchema" xmlns:xs="http://www.w3.org/2001/XMLSchema" xmlns:p="http://schemas.microsoft.com/office/2006/metadata/properties" xmlns:ns2="78c0e218-92de-485b-8390-04a7f5112d7e" targetNamespace="http://schemas.microsoft.com/office/2006/metadata/properties" ma:root="true" ma:fieldsID="32b7e71a105faa45381acc4f7f9c2c58" ns2:_="">
    <xsd:import namespace="78c0e218-92de-485b-8390-04a7f5112d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0e218-92de-485b-8390-04a7f5112d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1F4037-AA4D-40AF-8835-9CA3F027B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89808F-DBDC-4F2A-9EA4-756222C05E0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45536BD-5C91-40CD-8ED4-0CE6A0F437FA}">
  <ds:schemaRefs>
    <ds:schemaRef ds:uri="http://schemas.microsoft.com/office/2006/documentManagement/types"/>
    <ds:schemaRef ds:uri="78c0e218-92de-485b-8390-04a7f5112d7e"/>
    <ds:schemaRef ds:uri="http://www.w3.org/XML/1998/namespace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9B1691A8-6144-4821-9FF9-83CFCBA53D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2708</TotalTime>
  <Words>62</Words>
  <Application>Microsoft Office PowerPoint</Application>
  <PresentationFormat>Personalizado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Moreno Moscoso</dc:creator>
  <cp:lastModifiedBy>Maria del Carmen Moreno Moscoso</cp:lastModifiedBy>
  <cp:revision>256</cp:revision>
  <cp:lastPrinted>2017-03-06T16:31:21Z</cp:lastPrinted>
  <dcterms:created xsi:type="dcterms:W3CDTF">2015-05-07T20:18:47Z</dcterms:created>
  <dcterms:modified xsi:type="dcterms:W3CDTF">2017-03-06T18:25:37Z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0x01010000FE2E2E43DF154587C5970513705906</vt:lpwstr>
  </property>
  <property fmtid="{D5CDD505-2E9C-101B-9397-08002B2CF9AE}" pid="3" name="_dlc_DocIdItemGuid">
    <vt:lpwstr>50067e3d-6970-4e03-8a53-5b541e12fbfb</vt:lpwstr>
  </property>
  <property fmtid="{D5CDD505-2E9C-101B-9397-08002B2CF9AE}" pid="4" name="_dlc_DocId">
    <vt:lpwstr>QNCNATEDNPKV-30-2</vt:lpwstr>
  </property>
  <property fmtid="{D5CDD505-2E9C-101B-9397-08002B2CF9AE}" pid="5" name="_dlc_DocIdUrl">
    <vt:lpwstr>http://intranet.cancilleria.gov.co/_layouts/DocIdRedir.aspx?ID=QNCNATEDNPKV-30-2, QNCNATEDNPKV-30-2</vt:lpwstr>
  </property>
</Properties>
</file>