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3" r:id="rId5"/>
  </p:sldMasterIdLst>
  <p:notesMasterIdLst>
    <p:notesMasterId r:id="rId9"/>
  </p:notesMasterIdLst>
  <p:handoutMasterIdLst>
    <p:handoutMasterId r:id="rId10"/>
  </p:handoutMasterIdLst>
  <p:sldIdLst>
    <p:sldId id="665" r:id="rId6"/>
    <p:sldId id="662" r:id="rId7"/>
    <p:sldId id="667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66CCFF"/>
    <a:srgbClr val="F1BE01"/>
    <a:srgbClr val="8475F3"/>
    <a:srgbClr val="FFFFFF"/>
    <a:srgbClr val="BAEE12"/>
    <a:srgbClr val="FF9900"/>
    <a:srgbClr val="FFC819"/>
    <a:srgbClr val="66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5036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OCTUBRE\GRAFICA%20EJECUCION%20OCTUBRE%2031%20DE%202016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OCTUBRE\GRAFICA%20EJECUCION%20OCTUBRE%2031%20DE%202016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GOSTO\GRAFICA%20CONSOLIDADO%20EJECUCION%20AGTO%2031%20DE%202016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SEPTIEMBRE\GRAFICA%20%20EJECUCION%20SEPTIEMBRE%2030%20DE%202016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OCTUBRE\GRAFICA%20EJECUCION%20OCTUBRE%2031%20DE%202016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'3501'!$A$7</c:f>
              <c:strCache>
                <c:ptCount val="1"/>
                <c:pt idx="0">
                  <c:v>FUNCIONAMIENTO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0099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'3501'!$B$6:$G$6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</c:strCache>
            </c:strRef>
          </c:cat>
          <c:val>
            <c:numRef>
              <c:f>'3501'!$B$7:$G$7</c:f>
              <c:numCache>
                <c:formatCode>#,##0</c:formatCode>
                <c:ptCount val="6"/>
                <c:pt idx="0">
                  <c:v>366563.56685499998</c:v>
                </c:pt>
                <c:pt idx="1">
                  <c:v>11078.742698</c:v>
                </c:pt>
                <c:pt idx="2">
                  <c:v>355484.824157</c:v>
                </c:pt>
                <c:pt idx="3">
                  <c:v>322351.92279600003</c:v>
                </c:pt>
                <c:pt idx="4">
                  <c:v>279629.27531</c:v>
                </c:pt>
                <c:pt idx="5">
                  <c:v>278877.39794200001</c:v>
                </c:pt>
              </c:numCache>
            </c:numRef>
          </c:val>
        </c:ser>
        <c:ser>
          <c:idx val="1"/>
          <c:order val="1"/>
          <c:tx>
            <c:strRef>
              <c:f>'3501'!$A$8</c:f>
              <c:strCache>
                <c:ptCount val="1"/>
                <c:pt idx="0">
                  <c:v>GASTOS DE INVERSION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7168771017832811E-2"/>
                  <c:y val="-1.5471043446063953E-2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337802191103642E-2"/>
                      <c:h val="5.5995984850607444E-2"/>
                    </c:manualLayout>
                  </c15:layout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'3501'!$B$6:$G$6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</c:v>
                </c:pt>
              </c:strCache>
            </c:strRef>
          </c:cat>
          <c:val>
            <c:numRef>
              <c:f>'3501'!$B$8:$G$8</c:f>
              <c:numCache>
                <c:formatCode>#,##0</c:formatCode>
                <c:ptCount val="6"/>
                <c:pt idx="0">
                  <c:v>198891.8</c:v>
                </c:pt>
                <c:pt idx="1">
                  <c:v>12422.343464</c:v>
                </c:pt>
                <c:pt idx="2">
                  <c:v>186469.45653599998</c:v>
                </c:pt>
                <c:pt idx="3">
                  <c:v>183651.25172199999</c:v>
                </c:pt>
                <c:pt idx="4">
                  <c:v>168196.054049</c:v>
                </c:pt>
                <c:pt idx="5">
                  <c:v>50802.608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4580848"/>
        <c:axId val="1324581936"/>
        <c:axId val="0"/>
      </c:bar3DChart>
      <c:catAx>
        <c:axId val="132458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81936"/>
        <c:crosses val="autoZero"/>
        <c:auto val="1"/>
        <c:lblAlgn val="ctr"/>
        <c:lblOffset val="100"/>
        <c:noMultiLvlLbl val="0"/>
      </c:catAx>
      <c:valAx>
        <c:axId val="132458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8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9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1">
            <a:lumMod val="5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5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GG!$A$10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GG!$B$9:$G$9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GG!$B$10:$G$10</c:f>
              <c:numCache>
                <c:formatCode>#,##0</c:formatCode>
                <c:ptCount val="6"/>
                <c:pt idx="0">
                  <c:v>42106.13</c:v>
                </c:pt>
                <c:pt idx="1">
                  <c:v>406.99795</c:v>
                </c:pt>
                <c:pt idx="2">
                  <c:v>41699.13205</c:v>
                </c:pt>
                <c:pt idx="3">
                  <c:v>33456.711829</c:v>
                </c:pt>
                <c:pt idx="4">
                  <c:v>31012.075410000001</c:v>
                </c:pt>
                <c:pt idx="5">
                  <c:v>30458.158637</c:v>
                </c:pt>
              </c:numCache>
            </c:numRef>
          </c:val>
        </c:ser>
        <c:ser>
          <c:idx val="1"/>
          <c:order val="1"/>
          <c:tx>
            <c:strRef>
              <c:f>GG!$A$11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GG!$B$9:$G$9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GG!$B$11:$G$11</c:f>
              <c:numCache>
                <c:formatCode>General</c:formatCode>
                <c:ptCount val="6"/>
                <c:pt idx="0" formatCode="#,##0">
                  <c:v>19052.129000000001</c:v>
                </c:pt>
                <c:pt idx="2" formatCode="#,##0">
                  <c:v>19052.129000000001</c:v>
                </c:pt>
                <c:pt idx="3" formatCode="#,##0">
                  <c:v>18234.702399000002</c:v>
                </c:pt>
                <c:pt idx="4" formatCode="#,##0">
                  <c:v>15685.687506</c:v>
                </c:pt>
                <c:pt idx="5" formatCode="#,##0">
                  <c:v>15680.454212000001</c:v>
                </c:pt>
              </c:numCache>
            </c:numRef>
          </c:val>
        </c:ser>
        <c:ser>
          <c:idx val="2"/>
          <c:order val="2"/>
          <c:tx>
            <c:strRef>
              <c:f>GG!$A$12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GG!$B$9:$G$9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GG!$B$12:$G$12</c:f>
              <c:numCache>
                <c:formatCode>#,##0</c:formatCode>
                <c:ptCount val="6"/>
                <c:pt idx="0">
                  <c:v>89676.938855</c:v>
                </c:pt>
                <c:pt idx="1">
                  <c:v>4458.4317870000004</c:v>
                </c:pt>
                <c:pt idx="2">
                  <c:v>85218.507068000006</c:v>
                </c:pt>
                <c:pt idx="3">
                  <c:v>63508.683056000002</c:v>
                </c:pt>
                <c:pt idx="4">
                  <c:v>63506.528391</c:v>
                </c:pt>
                <c:pt idx="5">
                  <c:v>63505.453076999998</c:v>
                </c:pt>
              </c:numCache>
            </c:numRef>
          </c:val>
        </c:ser>
        <c:ser>
          <c:idx val="3"/>
          <c:order val="3"/>
          <c:tx>
            <c:strRef>
              <c:f>GG!$A$13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GG!$B$9:$G$9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GG!$B$13:$G$13</c:f>
              <c:numCache>
                <c:formatCode>#,##0</c:formatCode>
                <c:ptCount val="6"/>
                <c:pt idx="0">
                  <c:v>203586.8</c:v>
                </c:pt>
                <c:pt idx="1">
                  <c:v>5563.3129609999996</c:v>
                </c:pt>
                <c:pt idx="2">
                  <c:v>198023.487039</c:v>
                </c:pt>
                <c:pt idx="3">
                  <c:v>198023.487039</c:v>
                </c:pt>
                <c:pt idx="4">
                  <c:v>160776.12</c:v>
                </c:pt>
                <c:pt idx="5">
                  <c:v>160776.12</c:v>
                </c:pt>
              </c:numCache>
            </c:numRef>
          </c:val>
        </c:ser>
        <c:ser>
          <c:idx val="4"/>
          <c:order val="4"/>
          <c:tx>
            <c:strRef>
              <c:f>GG!$A$14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GG!$B$9:$G$9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 ($)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   PAGOS                    ($)</c:v>
                </c:pt>
              </c:strCache>
            </c:strRef>
          </c:cat>
          <c:val>
            <c:numRef>
              <c:f>GG!$B$14:$G$14</c:f>
              <c:numCache>
                <c:formatCode>#,##0</c:formatCode>
                <c:ptCount val="6"/>
                <c:pt idx="0">
                  <c:v>195027.8</c:v>
                </c:pt>
                <c:pt idx="1">
                  <c:v>12422.343464</c:v>
                </c:pt>
                <c:pt idx="2">
                  <c:v>182605.45653599998</c:v>
                </c:pt>
                <c:pt idx="3">
                  <c:v>179951.41075700001</c:v>
                </c:pt>
                <c:pt idx="4">
                  <c:v>166133.98241200001</c:v>
                </c:pt>
                <c:pt idx="5">
                  <c:v>48745.937164000003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4568880"/>
        <c:axId val="1324573776"/>
        <c:axId val="0"/>
      </c:bar3DChart>
      <c:catAx>
        <c:axId val="132456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73776"/>
        <c:crosses val="autoZero"/>
        <c:auto val="1"/>
        <c:lblAlgn val="ctr"/>
        <c:lblOffset val="100"/>
        <c:noMultiLvlLbl val="0"/>
      </c:catAx>
      <c:valAx>
        <c:axId val="132457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68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905070168355277E-2"/>
          <c:y val="0.15382202121844984"/>
          <c:w val="0.96128478949493412"/>
          <c:h val="0.815805653644178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2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31855856222035E-2"/>
          <c:y val="0.1583329048279272"/>
          <c:w val="0.92256963144363946"/>
          <c:h val="0.84166709517207283"/>
        </c:manualLayout>
      </c:layout>
      <c:pie3DChart>
        <c:varyColors val="1"/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4573232"/>
        <c:axId val="1324569968"/>
        <c:axId val="0"/>
      </c:bar3DChart>
      <c:catAx>
        <c:axId val="132457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69968"/>
        <c:crosses val="autoZero"/>
        <c:auto val="1"/>
        <c:lblAlgn val="ctr"/>
        <c:lblOffset val="100"/>
        <c:noMultiLvlLbl val="0"/>
      </c:catAx>
      <c:valAx>
        <c:axId val="132456996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732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4574320"/>
        <c:axId val="1324574864"/>
        <c:axId val="0"/>
      </c:bar3DChart>
      <c:catAx>
        <c:axId val="132457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74864"/>
        <c:crosses val="autoZero"/>
        <c:auto val="1"/>
        <c:lblAlgn val="ctr"/>
        <c:lblOffset val="100"/>
        <c:noMultiLvlLbl val="0"/>
      </c:catAx>
      <c:valAx>
        <c:axId val="1324574864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7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154745028948638E-2"/>
          <c:y val="3.1354041214965732E-2"/>
          <c:w val="0.94784525497105143"/>
          <c:h val="0.774697086744983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DCE!$A$8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DCE!$B$7:$G$7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</c:strCache>
            </c:strRef>
          </c:cat>
          <c:val>
            <c:numRef>
              <c:f>DCE!$B$8:$G$8</c:f>
              <c:numCache>
                <c:formatCode>#,##0</c:formatCode>
                <c:ptCount val="6"/>
                <c:pt idx="0">
                  <c:v>10328.337</c:v>
                </c:pt>
                <c:pt idx="1">
                  <c:v>650</c:v>
                </c:pt>
                <c:pt idx="2">
                  <c:v>9678.3369999999995</c:v>
                </c:pt>
                <c:pt idx="3">
                  <c:v>7421.416577</c:v>
                </c:pt>
                <c:pt idx="4">
                  <c:v>7405.6052360000003</c:v>
                </c:pt>
                <c:pt idx="5">
                  <c:v>7218.2465700000002</c:v>
                </c:pt>
              </c:numCache>
            </c:numRef>
          </c:val>
        </c:ser>
        <c:ser>
          <c:idx val="1"/>
          <c:order val="1"/>
          <c:tx>
            <c:strRef>
              <c:f>DCE!$A$9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DCE!$B$7:$G$7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</c:strCache>
            </c:strRef>
          </c:cat>
          <c:val>
            <c:numRef>
              <c:f>DCE!$B$9:$G$9</c:f>
              <c:numCache>
                <c:formatCode>General</c:formatCode>
                <c:ptCount val="6"/>
                <c:pt idx="0" formatCode="#,##0">
                  <c:v>1813.232</c:v>
                </c:pt>
                <c:pt idx="2" formatCode="#,##0">
                  <c:v>1813.232</c:v>
                </c:pt>
                <c:pt idx="3" formatCode="#,##0">
                  <c:v>1706.921893</c:v>
                </c:pt>
                <c:pt idx="4" formatCode="#,##0">
                  <c:v>1243.2587639999999</c:v>
                </c:pt>
                <c:pt idx="5" formatCode="#,##0">
                  <c:v>1238.9654430000001</c:v>
                </c:pt>
              </c:numCache>
            </c:numRef>
          </c:val>
        </c:ser>
        <c:ser>
          <c:idx val="2"/>
          <c:order val="2"/>
          <c:tx>
            <c:strRef>
              <c:f>DCE!$A$10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DCE!$B$7:$G$7</c:f>
              <c:strCache>
                <c:ptCount val="6"/>
                <c:pt idx="0">
                  <c:v>APROPIACIÓN  VIGENTE($)</c:v>
                </c:pt>
                <c:pt idx="1">
                  <c:v>APLAZAMIENTOS  ($)</c:v>
                </c:pt>
                <c:pt idx="2">
                  <c:v>APROPIACIÓN VIG. DESPUES DE APLAZAMIENTOS ($)</c:v>
                </c:pt>
                <c:pt idx="3">
                  <c:v>COMPROMISOS         ($)</c:v>
                </c:pt>
                <c:pt idx="4">
                  <c:v>OBLIGACIONES       ($)</c:v>
                </c:pt>
                <c:pt idx="5">
                  <c:v>   PAGOS                   ($)</c:v>
                </c:pt>
              </c:strCache>
            </c:strRef>
          </c:cat>
          <c:val>
            <c:numRef>
              <c:f>DCE!$B$10:$G$10</c:f>
              <c:numCache>
                <c:formatCode>General</c:formatCode>
                <c:ptCount val="6"/>
                <c:pt idx="0" formatCode="#,##0">
                  <c:v>3864</c:v>
                </c:pt>
                <c:pt idx="2" formatCode="#,##0">
                  <c:v>3864</c:v>
                </c:pt>
                <c:pt idx="3" formatCode="#,##0">
                  <c:v>3699.840964</c:v>
                </c:pt>
                <c:pt idx="4" formatCode="#,##0">
                  <c:v>2062.0716360000001</c:v>
                </c:pt>
                <c:pt idx="5" formatCode="#,##0">
                  <c:v>2056.67094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4575952"/>
        <c:axId val="1324579216"/>
        <c:axId val="0"/>
      </c:bar3DChart>
      <c:catAx>
        <c:axId val="132457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79216"/>
        <c:crosses val="autoZero"/>
        <c:auto val="1"/>
        <c:lblAlgn val="ctr"/>
        <c:lblOffset val="100"/>
        <c:noMultiLvlLbl val="0"/>
      </c:catAx>
      <c:valAx>
        <c:axId val="13245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24575952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01/11/2016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01/11/2016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1122363"/>
            <a:ext cx="77737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8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18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60" y="365125"/>
            <a:ext cx="5801732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22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95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5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7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21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40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5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49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73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7"/>
            <a:ext cx="788807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70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07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8511-0866-4B1E-B134-A2E3F99F32FD}" type="datetimeFigureOut">
              <a:rPr lang="es-CO" smtClean="0"/>
              <a:t>01/11/2016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A681-6C50-4B76-87DD-2CE1410FEE47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70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41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2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7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7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7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777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7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01/11/2016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2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4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  <p:sldLayoutId id="2147484615" r:id="rId12"/>
    <p:sldLayoutId id="2147484616" r:id="rId13"/>
    <p:sldLayoutId id="2147483649" r:id="rId14"/>
    <p:sldLayoutId id="2147483650" r:id="rId15"/>
    <p:sldLayoutId id="2147483651" r:id="rId16"/>
    <p:sldLayoutId id="2147483652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60426" y="609329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959354" y="925759"/>
            <a:ext cx="738888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CO" sz="1200" b="1" dirty="0" smtClean="0"/>
              <a:t>SECCIÓN 3501-01 MINCOMERCIO</a:t>
            </a:r>
          </a:p>
          <a:p>
            <a:pPr algn="ctr"/>
            <a:r>
              <a:rPr lang="es-CO" sz="1200" b="1" dirty="0" smtClean="0"/>
              <a:t>GRÁFICA EJECUCIÓN PRESUPUESTAL ACUMULADA CON CORTE AL 31 DE OCTUBRE DE  2016</a:t>
            </a:r>
            <a:endParaRPr lang="es-CO" sz="1200" b="1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340018"/>
              </p:ext>
            </p:extLst>
          </p:nvPr>
        </p:nvGraphicFramePr>
        <p:xfrm>
          <a:off x="180306" y="1700809"/>
          <a:ext cx="8568952" cy="43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1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6330" y="630932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52314" y="908720"/>
            <a:ext cx="84249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GÉSTIÓN GENERAL</a:t>
            </a:r>
          </a:p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</a:t>
            </a:r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 DE OCTUBRE DE 2016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745596"/>
              </p:ext>
            </p:extLst>
          </p:nvPr>
        </p:nvGraphicFramePr>
        <p:xfrm>
          <a:off x="108298" y="1556792"/>
          <a:ext cx="8784976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30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8378" y="771781"/>
            <a:ext cx="76328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 EJECUTORA 3501-02 DIRECCIÓN GRAL DE COMERCIO EXTERIOR </a:t>
            </a:r>
          </a:p>
          <a:p>
            <a:pPr algn="ctr"/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 DE EJECUCIÓN PRESUPUESTAL ACUMULADA CON CORTE AL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OCTUBRE  DE 2016</a:t>
            </a:r>
            <a:endParaRPr lang="es-CO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22129"/>
              </p:ext>
            </p:extLst>
          </p:nvPr>
        </p:nvGraphicFramePr>
        <p:xfrm>
          <a:off x="2988618" y="1709738"/>
          <a:ext cx="2952328" cy="459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619318"/>
              </p:ext>
            </p:extLst>
          </p:nvPr>
        </p:nvGraphicFramePr>
        <p:xfrm>
          <a:off x="5868936" y="1709738"/>
          <a:ext cx="2952330" cy="445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672915"/>
              </p:ext>
            </p:extLst>
          </p:nvPr>
        </p:nvGraphicFramePr>
        <p:xfrm>
          <a:off x="108298" y="1562128"/>
          <a:ext cx="8784976" cy="445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600873"/>
              </p:ext>
            </p:extLst>
          </p:nvPr>
        </p:nvGraphicFramePr>
        <p:xfrm>
          <a:off x="180305" y="1562128"/>
          <a:ext cx="8496944" cy="431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468231"/>
              </p:ext>
            </p:extLst>
          </p:nvPr>
        </p:nvGraphicFramePr>
        <p:xfrm>
          <a:off x="180304" y="1709738"/>
          <a:ext cx="8496945" cy="445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080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5536BD-5C91-40CD-8ED4-0CE6A0F437FA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78c0e218-92de-485b-8390-04a7f5112d7e"/>
    <ds:schemaRef ds:uri="http://purl.org/dc/dcmitype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2431</TotalTime>
  <Words>60</Words>
  <Application>Microsoft Office PowerPoint</Application>
  <PresentationFormat>Personalizado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217</cp:revision>
  <cp:lastPrinted>2016-08-05T13:58:31Z</cp:lastPrinted>
  <dcterms:created xsi:type="dcterms:W3CDTF">2015-05-07T20:18:47Z</dcterms:created>
  <dcterms:modified xsi:type="dcterms:W3CDTF">2016-11-01T23:09:18Z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