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5"/>
  </p:sldMasterIdLst>
  <p:notesMasterIdLst>
    <p:notesMasterId r:id="rId9"/>
  </p:notesMasterIdLst>
  <p:handoutMasterIdLst>
    <p:handoutMasterId r:id="rId10"/>
  </p:handoutMasterIdLst>
  <p:sldIdLst>
    <p:sldId id="665" r:id="rId6"/>
    <p:sldId id="662" r:id="rId7"/>
    <p:sldId id="667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FFFFF"/>
    <a:srgbClr val="66CCFF"/>
    <a:srgbClr val="F1BE01"/>
    <a:srgbClr val="FF9900"/>
    <a:srgbClr val="BAEE12"/>
    <a:srgbClr val="8475F3"/>
    <a:srgbClr val="FFC819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5036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NOVIEMBRE\GRAFICA%20NOVIEMBRE%2030%20DE%202016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DICIEMBRE\GRAFICA%20-%20CONSOLIDADO%20DICIEMBRE%2031%20DE%202016%20GENERADO%20ENERO%2023%20DE%202017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DICIEMBRE\GRAFICA%20-%20CONSOLIDADO%20DICIEMBRE%2031%20DE%202016%20GENERADO%20ENERO%2023%20DE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OCTUBRE\GRAFICA%20EJECUCION%20OCTUBRE%2031%20DE%20201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DICIEMBRE\GRAFICA%20-%20CONSOLIDADO%20DICIEMBRE%2031%20DE%202016%20GENERADO%20ENERO%2023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GOSTO\GRAFICA%20CONSOLIDADO%20EJECUCION%20AGTO%2031%20DE%202016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SEPTIEMBRE\GRAFICA%20%20EJECUCION%20SEPTIEMBRE%2030%20DE%202016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NOVIEMBRE\GRAFICA%20NOVIEMBRE%2030%20DE%202016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2185744283694"/>
          <c:y val="2.9398469848575783E-2"/>
          <c:w val="0.70493613657252041"/>
          <c:h val="0.8231529469598573"/>
        </c:manualLayout>
      </c:layout>
      <c:barChart>
        <c:barDir val="bar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07567264"/>
        <c:axId val="1207565088"/>
      </c:barChart>
      <c:catAx>
        <c:axId val="120756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65088"/>
        <c:crosses val="autoZero"/>
        <c:auto val="1"/>
        <c:lblAlgn val="ctr"/>
        <c:lblOffset val="100"/>
        <c:noMultiLvlLbl val="0"/>
      </c:catAx>
      <c:valAx>
        <c:axId val="12075650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6726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'DIRECCION DE COMERCIO EXTERIOR '!$A$8</c:f>
              <c:strCache>
                <c:ptCount val="1"/>
                <c:pt idx="0">
                  <c:v>GASTOS PERSONALES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'DIRECCION DE COMERCIO EXTERIOR '!$B$7:$E$7</c:f>
              <c:strCache>
                <c:ptCount val="4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</c:strCache>
            </c:strRef>
          </c:cat>
          <c:val>
            <c:numRef>
              <c:f>'DIRECCION DE COMERCIO EXTERIOR '!$B$8:$E$8</c:f>
              <c:numCache>
                <c:formatCode>#,##0</c:formatCode>
                <c:ptCount val="4"/>
                <c:pt idx="0">
                  <c:v>9790.9587869999996</c:v>
                </c:pt>
                <c:pt idx="1">
                  <c:v>9693.9374769999995</c:v>
                </c:pt>
                <c:pt idx="2">
                  <c:v>9693.9374769999995</c:v>
                </c:pt>
                <c:pt idx="3">
                  <c:v>9595.3411950000009</c:v>
                </c:pt>
              </c:numCache>
            </c:numRef>
          </c:val>
        </c:ser>
        <c:ser>
          <c:idx val="1"/>
          <c:order val="1"/>
          <c:tx>
            <c:strRef>
              <c:f>'DIRECCION DE COMERCIO EXTERIOR '!$A$9</c:f>
              <c:strCache>
                <c:ptCount val="1"/>
                <c:pt idx="0">
                  <c:v>GASTOS GENERALES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'DIRECCION DE COMERCIO EXTERIOR '!$B$7:$E$7</c:f>
              <c:strCache>
                <c:ptCount val="4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</c:strCache>
            </c:strRef>
          </c:cat>
          <c:val>
            <c:numRef>
              <c:f>'DIRECCION DE COMERCIO EXTERIOR '!$B$9:$E$9</c:f>
              <c:numCache>
                <c:formatCode>#,##0</c:formatCode>
                <c:ptCount val="4"/>
                <c:pt idx="0">
                  <c:v>1813.232</c:v>
                </c:pt>
                <c:pt idx="1">
                  <c:v>1689.7970749999999</c:v>
                </c:pt>
                <c:pt idx="2">
                  <c:v>1689.7970749999999</c:v>
                </c:pt>
                <c:pt idx="3">
                  <c:v>1450.2511689999999</c:v>
                </c:pt>
              </c:numCache>
            </c:numRef>
          </c:val>
        </c:ser>
        <c:ser>
          <c:idx val="2"/>
          <c:order val="2"/>
          <c:tx>
            <c:strRef>
              <c:f>'DIRECCION DE COMERCIO EXTERIOR '!$A$10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'DIRECCION DE COMERCIO EXTERIOR '!$B$7:$E$7</c:f>
              <c:strCache>
                <c:ptCount val="4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</c:strCache>
            </c:strRef>
          </c:cat>
          <c:val>
            <c:numRef>
              <c:f>'DIRECCION DE COMERCIO EXTERIOR '!$B$10:$E$10</c:f>
              <c:numCache>
                <c:formatCode>#,##0</c:formatCode>
                <c:ptCount val="4"/>
                <c:pt idx="0">
                  <c:v>3864</c:v>
                </c:pt>
                <c:pt idx="1">
                  <c:v>3725.6159830000001</c:v>
                </c:pt>
                <c:pt idx="2">
                  <c:v>3725.6159830000001</c:v>
                </c:pt>
                <c:pt idx="3">
                  <c:v>3325.4931409999999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282724816"/>
        <c:axId val="1282716112"/>
        <c:axId val="0"/>
      </c:bar3DChart>
      <c:catAx>
        <c:axId val="1282724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16112"/>
        <c:crosses val="autoZero"/>
        <c:auto val="1"/>
        <c:lblAlgn val="ctr"/>
        <c:lblOffset val="100"/>
        <c:noMultiLvlLbl val="0"/>
      </c:catAx>
      <c:valAx>
        <c:axId val="128271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248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Hoja3!$A$5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Hoja3!$B$4:$E$4</c:f>
              <c:strCache>
                <c:ptCount val="4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($)</c:v>
                </c:pt>
                <c:pt idx="3">
                  <c:v>   PAGOS                         ($)</c:v>
                </c:pt>
              </c:strCache>
            </c:strRef>
          </c:cat>
          <c:val>
            <c:numRef>
              <c:f>Hoja3!$B$5:$E$5</c:f>
              <c:numCache>
                <c:formatCode>#,##0</c:formatCode>
                <c:ptCount val="4"/>
                <c:pt idx="0">
                  <c:v>356086.44594399998</c:v>
                </c:pt>
                <c:pt idx="1">
                  <c:v>353836.97560000001</c:v>
                </c:pt>
                <c:pt idx="2">
                  <c:v>345708.83100000001</c:v>
                </c:pt>
                <c:pt idx="3">
                  <c:v>332581.87959800003</c:v>
                </c:pt>
              </c:numCache>
            </c:numRef>
          </c:val>
        </c:ser>
        <c:ser>
          <c:idx val="1"/>
          <c:order val="1"/>
          <c:tx>
            <c:strRef>
              <c:f>Hoja3!$A$6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Hoja3!$B$4:$E$4</c:f>
              <c:strCache>
                <c:ptCount val="4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($)</c:v>
                </c:pt>
                <c:pt idx="3">
                  <c:v>   PAGOS                         ($)</c:v>
                </c:pt>
              </c:strCache>
            </c:strRef>
          </c:cat>
          <c:val>
            <c:numRef>
              <c:f>Hoja3!$B$6:$E$6</c:f>
              <c:numCache>
                <c:formatCode>#,##0</c:formatCode>
                <c:ptCount val="4"/>
                <c:pt idx="0">
                  <c:v>186469.45600000001</c:v>
                </c:pt>
                <c:pt idx="1">
                  <c:v>184655.35200000001</c:v>
                </c:pt>
                <c:pt idx="2">
                  <c:v>184655.35224899999</c:v>
                </c:pt>
                <c:pt idx="3">
                  <c:v>61208.384361999997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07568352"/>
        <c:axId val="1207578144"/>
        <c:axId val="0"/>
      </c:bar3DChart>
      <c:catAx>
        <c:axId val="120756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78144"/>
        <c:crosses val="autoZero"/>
        <c:auto val="1"/>
        <c:lblAlgn val="ctr"/>
        <c:lblOffset val="100"/>
        <c:noMultiLvlLbl val="0"/>
      </c:catAx>
      <c:valAx>
        <c:axId val="120757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683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9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7577056"/>
        <c:axId val="1207568896"/>
        <c:axId val="0"/>
      </c:bar3DChart>
      <c:catAx>
        <c:axId val="120757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68896"/>
        <c:crosses val="autoZero"/>
        <c:auto val="1"/>
        <c:lblAlgn val="ctr"/>
        <c:lblOffset val="100"/>
        <c:noMultiLvlLbl val="0"/>
      </c:catAx>
      <c:valAx>
        <c:axId val="120756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7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'GESTION GENERAL '!$B$7</c:f>
              <c:strCache>
                <c:ptCount val="1"/>
                <c:pt idx="0">
                  <c:v>APROPIACIÓN  VIGENTE($)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'GESTION GENERAL '!$A$8:$A$12</c:f>
              <c:strCache>
                <c:ptCount val="5"/>
                <c:pt idx="0">
                  <c:v>GASTOS DE PERSONAL </c:v>
                </c:pt>
                <c:pt idx="1">
                  <c:v>GASTOS GENERALES</c:v>
                </c:pt>
                <c:pt idx="2">
                  <c:v>TRANSFERENCIAS CORRIENTES</c:v>
                </c:pt>
                <c:pt idx="3">
                  <c:v>TRANSFERENCIAS DE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GENERAL '!$B$8:$B$12</c:f>
              <c:numCache>
                <c:formatCode>#,##0</c:formatCode>
                <c:ptCount val="5"/>
                <c:pt idx="0">
                  <c:v>41640.569529</c:v>
                </c:pt>
                <c:pt idx="1">
                  <c:v>19868.776846000001</c:v>
                </c:pt>
                <c:pt idx="2">
                  <c:v>84544.421742999999</c:v>
                </c:pt>
                <c:pt idx="3">
                  <c:v>198428.487039</c:v>
                </c:pt>
                <c:pt idx="4">
                  <c:v>182605.45653600001</c:v>
                </c:pt>
              </c:numCache>
            </c:numRef>
          </c:val>
        </c:ser>
        <c:ser>
          <c:idx val="1"/>
          <c:order val="1"/>
          <c:tx>
            <c:strRef>
              <c:f>'GESTION GENERAL '!$C$7</c:f>
              <c:strCache>
                <c:ptCount val="1"/>
                <c:pt idx="0">
                  <c:v>COMPROMISOS      ($)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'GESTION GENERAL '!$A$8:$A$12</c:f>
              <c:strCache>
                <c:ptCount val="5"/>
                <c:pt idx="0">
                  <c:v>GASTOS DE PERSONAL </c:v>
                </c:pt>
                <c:pt idx="1">
                  <c:v>GASTOS GENERALES</c:v>
                </c:pt>
                <c:pt idx="2">
                  <c:v>TRANSFERENCIAS CORRIENTES</c:v>
                </c:pt>
                <c:pt idx="3">
                  <c:v>TRANSFERENCIAS DE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GENERAL '!$C$8:$C$12</c:f>
              <c:numCache>
                <c:formatCode>#,##0</c:formatCode>
                <c:ptCount val="5"/>
                <c:pt idx="0">
                  <c:v>41045.890957000003</c:v>
                </c:pt>
                <c:pt idx="1">
                  <c:v>19437.646633</c:v>
                </c:pt>
                <c:pt idx="2">
                  <c:v>83541.216417000003</c:v>
                </c:pt>
                <c:pt idx="3">
                  <c:v>198428.487039</c:v>
                </c:pt>
                <c:pt idx="4">
                  <c:v>180929.73626599999</c:v>
                </c:pt>
              </c:numCache>
            </c:numRef>
          </c:val>
        </c:ser>
        <c:ser>
          <c:idx val="2"/>
          <c:order val="2"/>
          <c:tx>
            <c:strRef>
              <c:f>'GESTION GENERAL '!$D$7</c:f>
              <c:strCache>
                <c:ptCount val="1"/>
                <c:pt idx="0">
                  <c:v>OBLIGACIONES       ($)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'GESTION GENERAL '!$A$8:$A$12</c:f>
              <c:strCache>
                <c:ptCount val="5"/>
                <c:pt idx="0">
                  <c:v>GASTOS DE PERSONAL </c:v>
                </c:pt>
                <c:pt idx="1">
                  <c:v>GASTOS GENERALES</c:v>
                </c:pt>
                <c:pt idx="2">
                  <c:v>TRANSFERENCIAS CORRIENTES</c:v>
                </c:pt>
                <c:pt idx="3">
                  <c:v>TRANSFERENCIAS DE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GENERAL '!$D$8:$D$12</c:f>
              <c:numCache>
                <c:formatCode>#,##0</c:formatCode>
                <c:ptCount val="5"/>
                <c:pt idx="0">
                  <c:v>41045.890957000003</c:v>
                </c:pt>
                <c:pt idx="1">
                  <c:v>19437.646633</c:v>
                </c:pt>
                <c:pt idx="2">
                  <c:v>83541.216417000003</c:v>
                </c:pt>
                <c:pt idx="3">
                  <c:v>190300.34325500001</c:v>
                </c:pt>
                <c:pt idx="4">
                  <c:v>180929.73626599999</c:v>
                </c:pt>
              </c:numCache>
            </c:numRef>
          </c:val>
        </c:ser>
        <c:ser>
          <c:idx val="3"/>
          <c:order val="3"/>
          <c:tx>
            <c:strRef>
              <c:f>'GESTION GENERAL '!$E$7</c:f>
              <c:strCache>
                <c:ptCount val="1"/>
                <c:pt idx="0">
                  <c:v>   PAGOS                    ($)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'GESTION GENERAL '!$A$8:$A$12</c:f>
              <c:strCache>
                <c:ptCount val="5"/>
                <c:pt idx="0">
                  <c:v>GASTOS DE PERSONAL </c:v>
                </c:pt>
                <c:pt idx="1">
                  <c:v>GASTOS GENERALES</c:v>
                </c:pt>
                <c:pt idx="2">
                  <c:v>TRANSFERENCIAS CORRIENTES</c:v>
                </c:pt>
                <c:pt idx="3">
                  <c:v>TRANSFERENCIAS DE CAPITAL</c:v>
                </c:pt>
                <c:pt idx="4">
                  <c:v>GASTOS DE INVERSIÓN </c:v>
                </c:pt>
              </c:strCache>
            </c:strRef>
          </c:cat>
          <c:val>
            <c:numRef>
              <c:f>'GESTION GENERAL '!$E$8:$E$12</c:f>
              <c:numCache>
                <c:formatCode>#,##0</c:formatCode>
                <c:ptCount val="5"/>
                <c:pt idx="0">
                  <c:v>39565.323314000001</c:v>
                </c:pt>
                <c:pt idx="1">
                  <c:v>17312.428313</c:v>
                </c:pt>
                <c:pt idx="2">
                  <c:v>82358.192349000004</c:v>
                </c:pt>
                <c:pt idx="3">
                  <c:v>182300.34325500001</c:v>
                </c:pt>
                <c:pt idx="4">
                  <c:v>57882.891220999998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207579776"/>
        <c:axId val="1207564544"/>
        <c:axId val="0"/>
      </c:bar3DChart>
      <c:catAx>
        <c:axId val="120757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64544"/>
        <c:crosses val="autoZero"/>
        <c:auto val="1"/>
        <c:lblAlgn val="ctr"/>
        <c:lblOffset val="100"/>
        <c:noMultiLvlLbl val="0"/>
      </c:catAx>
      <c:valAx>
        <c:axId val="120756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07579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905070168355277E-2"/>
          <c:y val="0.15382202121844984"/>
          <c:w val="0.96128478949493412"/>
          <c:h val="0.815805653644178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2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31855856222035E-2"/>
          <c:y val="0.1583329048279272"/>
          <c:w val="0.92256963144363946"/>
          <c:h val="0.84166709517207283"/>
        </c:manualLayout>
      </c:layout>
      <c:pie3D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2714480"/>
        <c:axId val="1282715568"/>
        <c:axId val="0"/>
      </c:bar3DChart>
      <c:catAx>
        <c:axId val="128271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15568"/>
        <c:crosses val="autoZero"/>
        <c:auto val="1"/>
        <c:lblAlgn val="ctr"/>
        <c:lblOffset val="100"/>
        <c:noMultiLvlLbl val="0"/>
      </c:catAx>
      <c:valAx>
        <c:axId val="12827155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1448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2726992"/>
        <c:axId val="1282722640"/>
        <c:axId val="0"/>
      </c:bar3DChart>
      <c:catAx>
        <c:axId val="128272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22640"/>
        <c:crosses val="autoZero"/>
        <c:auto val="1"/>
        <c:lblAlgn val="ctr"/>
        <c:lblOffset val="100"/>
        <c:noMultiLvlLbl val="0"/>
      </c:catAx>
      <c:valAx>
        <c:axId val="128272264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2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>
          <a:contourClr>
            <a:schemeClr val="bg1">
              <a:lumMod val="95000"/>
            </a:schemeClr>
          </a:contourClr>
        </a:sp3d>
      </c:spPr>
    </c:sideWall>
    <c:backWall>
      <c:thickness val="0"/>
      <c:spPr>
        <a:noFill/>
        <a:ln w="25400">
          <a:noFill/>
        </a:ln>
        <a:effectLst/>
        <a:sp3d>
          <a:contourClr>
            <a:schemeClr val="bg1">
              <a:lumMod val="9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15925861444482681"/>
          <c:y val="3.0830902760612715E-2"/>
          <c:w val="0.84074138555517319"/>
          <c:h val="0.62196678648860515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2721552"/>
        <c:axId val="1282720464"/>
        <c:axId val="0"/>
      </c:bar3DChart>
      <c:catAx>
        <c:axId val="128272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20464"/>
        <c:crosses val="autoZero"/>
        <c:auto val="1"/>
        <c:lblAlgn val="ctr"/>
        <c:lblOffset val="100"/>
        <c:noMultiLvlLbl val="0"/>
      </c:catAx>
      <c:valAx>
        <c:axId val="128272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82721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25/01/2017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25/01/2017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1122363"/>
            <a:ext cx="77737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8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18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60" y="365125"/>
            <a:ext cx="5801732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22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9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5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7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2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40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5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4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7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7"/>
            <a:ext cx="788807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70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07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8511-0866-4B1E-B134-A2E3F99F32FD}" type="datetimeFigureOut">
              <a:rPr lang="es-CO" smtClean="0"/>
              <a:t>25/01/2017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A681-6C50-4B76-87DD-2CE1410FEE47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0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41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7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7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7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7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7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25/01/2017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2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4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3649" r:id="rId14"/>
    <p:sldLayoutId id="2147483650" r:id="rId15"/>
    <p:sldLayoutId id="2147483651" r:id="rId16"/>
    <p:sldLayoutId id="2147483652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60426" y="609329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74397" y="925759"/>
            <a:ext cx="755880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CO" sz="1200" b="1" dirty="0" smtClean="0"/>
              <a:t>SECCIÓN 3501-01 MINCOMERCIO</a:t>
            </a:r>
          </a:p>
          <a:p>
            <a:pPr algn="ctr"/>
            <a:r>
              <a:rPr lang="es-CO" sz="1200" b="1" dirty="0" smtClean="0"/>
              <a:t>GRÁFICA EJECUCIÓN PRESUPUESTAL ACUMULADA CON CORTE AL 31 DE DICIEMBRE DE 2016</a:t>
            </a:r>
            <a:endParaRPr lang="es-CO" sz="12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817263"/>
              </p:ext>
            </p:extLst>
          </p:nvPr>
        </p:nvGraphicFramePr>
        <p:xfrm>
          <a:off x="36290" y="1484784"/>
          <a:ext cx="9001000" cy="45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633304"/>
              </p:ext>
            </p:extLst>
          </p:nvPr>
        </p:nvGraphicFramePr>
        <p:xfrm>
          <a:off x="36290" y="1484784"/>
          <a:ext cx="9001000" cy="45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41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6330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52314" y="908720"/>
            <a:ext cx="84249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GÉSTIÓN GENERAL</a:t>
            </a:r>
          </a:p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</a:t>
            </a:r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 DE DICIEMBRE DE 2016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745596"/>
              </p:ext>
            </p:extLst>
          </p:nvPr>
        </p:nvGraphicFramePr>
        <p:xfrm>
          <a:off x="108298" y="1556792"/>
          <a:ext cx="8784976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605298"/>
              </p:ext>
            </p:extLst>
          </p:nvPr>
        </p:nvGraphicFramePr>
        <p:xfrm>
          <a:off x="108298" y="1514402"/>
          <a:ext cx="8928992" cy="465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0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8378" y="771781"/>
            <a:ext cx="76328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EJECUTORA 3501-02 DIRECCIÓN GRAL DE COMERCIO EXTERIOR </a:t>
            </a:r>
          </a:p>
          <a:p>
            <a:pPr algn="ctr"/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DICIEMBRE DE 2016</a:t>
            </a:r>
            <a:endParaRPr lang="es-CO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22129"/>
              </p:ext>
            </p:extLst>
          </p:nvPr>
        </p:nvGraphicFramePr>
        <p:xfrm>
          <a:off x="2988618" y="1709738"/>
          <a:ext cx="2952328" cy="459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619318"/>
              </p:ext>
            </p:extLst>
          </p:nvPr>
        </p:nvGraphicFramePr>
        <p:xfrm>
          <a:off x="5868936" y="1709738"/>
          <a:ext cx="2952330" cy="445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672915"/>
              </p:ext>
            </p:extLst>
          </p:nvPr>
        </p:nvGraphicFramePr>
        <p:xfrm>
          <a:off x="108298" y="1562128"/>
          <a:ext cx="8784976" cy="445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574017"/>
              </p:ext>
            </p:extLst>
          </p:nvPr>
        </p:nvGraphicFramePr>
        <p:xfrm>
          <a:off x="396330" y="1562128"/>
          <a:ext cx="8064896" cy="453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667298"/>
              </p:ext>
            </p:extLst>
          </p:nvPr>
        </p:nvGraphicFramePr>
        <p:xfrm>
          <a:off x="288317" y="1609836"/>
          <a:ext cx="8460939" cy="340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8318" y="6252701"/>
            <a:ext cx="11161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721972"/>
              </p:ext>
            </p:extLst>
          </p:nvPr>
        </p:nvGraphicFramePr>
        <p:xfrm>
          <a:off x="0" y="1562129"/>
          <a:ext cx="8965282" cy="453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5080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45536BD-5C91-40CD-8ED4-0CE6A0F437FA}">
  <ds:schemaRefs>
    <ds:schemaRef ds:uri="http://purl.org/dc/terms/"/>
    <ds:schemaRef ds:uri="78c0e218-92de-485b-8390-04a7f5112d7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2616</TotalTime>
  <Words>62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243</cp:revision>
  <cp:lastPrinted>2017-01-25T13:41:09Z</cp:lastPrinted>
  <dcterms:created xsi:type="dcterms:W3CDTF">2015-05-07T20:18:47Z</dcterms:created>
  <dcterms:modified xsi:type="dcterms:W3CDTF">2017-01-25T17:10:34Z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